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6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a1588e7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a1588e7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a1588e77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a1588e77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a1588e7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a1588e7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a1588e77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a1588e77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a1588e77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a1588e77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936" y="-181484"/>
            <a:ext cx="9196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53581" y="1095884"/>
            <a:ext cx="8266908" cy="17874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600" b="1" dirty="0"/>
              <a:t>Толерантность</a:t>
            </a:r>
            <a:endParaRPr sz="6600" b="1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8886" y="4565716"/>
            <a:ext cx="914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/>
              <a:t>подготовила ученица 3А класса Углова Эмилия</a:t>
            </a:r>
            <a:endParaRPr sz="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780000" y="582475"/>
            <a:ext cx="65415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Что такое толерантность?</a:t>
            </a:r>
            <a:endParaRPr b="1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u="sng" dirty="0">
                <a:solidFill>
                  <a:srgbClr val="000000"/>
                </a:solidFill>
              </a:rPr>
              <a:t>Толерантность</a:t>
            </a:r>
            <a:r>
              <a:rPr lang="ru" sz="2500" dirty="0">
                <a:solidFill>
                  <a:srgbClr val="000000"/>
                </a:solidFill>
              </a:rPr>
              <a:t>-это</a:t>
            </a:r>
            <a:r>
              <a:rPr lang="ru" sz="2500" dirty="0"/>
              <a:t> </a:t>
            </a:r>
            <a:r>
              <a:rPr lang="ru" sz="2200" dirty="0">
                <a:solidFill>
                  <a:srgbClr val="040C28"/>
                </a:solidFill>
              </a:rPr>
              <a:t>отношение с пониманием к чувствам, чужому мнению, поведению другого человека.</a:t>
            </a:r>
            <a:endParaRPr sz="2200" dirty="0">
              <a:solidFill>
                <a:srgbClr val="040C2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dirty="0">
                <a:solidFill>
                  <a:srgbClr val="040C28"/>
                </a:solidFill>
              </a:rPr>
              <a:t>16 ноября- международный день толерантности</a:t>
            </a:r>
            <a:r>
              <a:rPr lang="ru" sz="1500" dirty="0">
                <a:solidFill>
                  <a:srgbClr val="040C28"/>
                </a:solidFill>
              </a:rPr>
              <a:t>.</a:t>
            </a:r>
            <a:endParaRPr sz="1500" dirty="0">
              <a:solidFill>
                <a:srgbClr val="040C28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000" y="1220199"/>
            <a:ext cx="347901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648849" y="20139"/>
            <a:ext cx="4289423" cy="609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Цветок толерантности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212" y="728229"/>
            <a:ext cx="7603575" cy="438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Правила толерантного общения:</a:t>
            </a:r>
            <a:endParaRPr b="1" dirty="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556" y="1139875"/>
            <a:ext cx="3429000" cy="3429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5258700" cy="3705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уважай собеседника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старайся понять то, о чём говорят другие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отстаивай своё мнение тактично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будь справедливым, готовым принять правоту другого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учитывай интересы других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помни главное - все люди разные, другой,не такой как ты-не значит плохой!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404050" y="17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Поиграем!</a:t>
            </a:r>
            <a:endParaRPr b="1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45775" y="583921"/>
            <a:ext cx="8787768" cy="4507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Я буду загадывать вам загадки. Если загадка о добре и вежливости, то в ответ на неё надо хором сказать: </a:t>
            </a:r>
            <a:r>
              <a:rPr lang="ru" b="1" i="1" dirty="0">
                <a:solidFill>
                  <a:schemeClr val="dk1"/>
                </a:solidFill>
                <a:highlight>
                  <a:srgbClr val="FFFFFF"/>
                </a:highlight>
              </a:rPr>
              <a:t>“Это я, это я, это все мои друзья!”и похлопать.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</a:rPr>
              <a:t> Если загадка о том, что делать нельзя – промолчать и потопать.</a:t>
            </a: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62500"/>
              <a:buFont typeface="Times New Roman"/>
              <a:buNone/>
            </a:pP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>
              <a:lnSpc>
                <a:spcPct val="100000"/>
              </a:lnSpc>
              <a:spcBef>
                <a:spcPts val="200"/>
              </a:spcBef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Кто быть вежливым желает,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28600" indent="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ct val="51644"/>
              <a:buNone/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</a:rPr>
              <a:t>    Малышей не обижает?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</a:endParaRPr>
          </a:p>
          <a:p>
            <a:pPr marL="800100">
              <a:lnSpc>
                <a:spcPct val="100000"/>
              </a:lnSpc>
              <a:spcBef>
                <a:spcPts val="200"/>
              </a:spcBef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Кто быть вежливым желает,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ct val="51644"/>
              <a:buNone/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</a:rPr>
              <a:t>        Старушке место уступает?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</a:endParaRPr>
          </a:p>
          <a:p>
            <a:pPr marL="800100">
              <a:lnSpc>
                <a:spcPct val="100000"/>
              </a:lnSpc>
              <a:spcBef>
                <a:spcPts val="200"/>
              </a:spcBef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Кто опрятный и весёлый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ct val="51644"/>
              <a:buNone/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</a:rPr>
              <a:t>        Спозаранку мчится в школу?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</a:endParaRPr>
          </a:p>
          <a:p>
            <a:pPr marL="800100">
              <a:lnSpc>
                <a:spcPct val="100000"/>
              </a:lnSpc>
              <a:spcBef>
                <a:spcPts val="200"/>
              </a:spcBef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Кто из вас идет по школе,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28600" indent="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ct val="51644"/>
              <a:buNone/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</a:rPr>
              <a:t>    Обдирая стены в холе?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</a:endParaRPr>
          </a:p>
          <a:p>
            <a:pPr marL="800100">
              <a:lnSpc>
                <a:spcPct val="100000"/>
              </a:lnSpc>
              <a:spcBef>
                <a:spcPts val="200"/>
              </a:spcBef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А во вчерашний понедельник,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ct val="51644"/>
              <a:buNone/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</a:rPr>
              <a:t>         Кто был грубый и бездельник?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</a:endParaRPr>
          </a:p>
          <a:p>
            <a:pPr marL="800100">
              <a:lnSpc>
                <a:spcPct val="100000"/>
              </a:lnSpc>
              <a:spcBef>
                <a:spcPts val="200"/>
              </a:spcBef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Сколько будет пятью пять,</a:t>
            </a:r>
          </a:p>
          <a:p>
            <a:pPr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</a:rPr>
              <a:t>Кто мне сможет подсказать?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</a:endParaRPr>
          </a:p>
          <a:p>
            <a:pPr marL="800100">
              <a:lnSpc>
                <a:spcPct val="100000"/>
              </a:lnSpc>
              <a:spcBef>
                <a:spcPts val="200"/>
              </a:spcBef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Ну, а кто всегда поможет,</a:t>
            </a:r>
          </a:p>
          <a:p>
            <a:pPr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</a:rPr>
              <a:t>Друга вызволить кто сможет?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  <a:latin typeface="+mn-lt"/>
            </a:endParaRPr>
          </a:p>
          <a:p>
            <a:pPr marL="800100">
              <a:lnSpc>
                <a:spcPct val="100000"/>
              </a:lnSpc>
              <a:spcBef>
                <a:spcPts val="200"/>
              </a:spcBef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  <a:latin typeface="+mn-lt"/>
                <a:ea typeface="Times New Roman"/>
                <a:cs typeface="Times New Roman"/>
                <a:sym typeface="Times New Roman"/>
              </a:rPr>
              <a:t>Малышей кто обижает,</a:t>
            </a:r>
          </a:p>
          <a:p>
            <a:pPr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ru" sz="2129" dirty="0">
                <a:solidFill>
                  <a:schemeClr val="dk1"/>
                </a:solidFill>
                <a:highlight>
                  <a:srgbClr val="FFFFFF"/>
                </a:highlight>
              </a:rPr>
              <a:t>Им учиться лишь мешает?</a:t>
            </a:r>
            <a:endParaRPr sz="2129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025" y="1808354"/>
            <a:ext cx="4401925" cy="27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2630103" y="1720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Спасибо за внимание!</a:t>
            </a:r>
            <a:endParaRPr b="1" dirty="0"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t="-1980" b="1979"/>
          <a:stretch/>
        </p:blipFill>
        <p:spPr>
          <a:xfrm>
            <a:off x="1598092" y="744788"/>
            <a:ext cx="5628500" cy="4215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Экран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Simple Light</vt:lpstr>
      <vt:lpstr>Толерантность</vt:lpstr>
      <vt:lpstr>Что такое толерантность?</vt:lpstr>
      <vt:lpstr>Цветок толерантности</vt:lpstr>
      <vt:lpstr>Правила толерантного общения:</vt:lpstr>
      <vt:lpstr>Поиграем!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Natalia Uglova</dc:creator>
  <cp:lastModifiedBy>Natalia Uglova</cp:lastModifiedBy>
  <cp:revision>1</cp:revision>
  <dcterms:modified xsi:type="dcterms:W3CDTF">2023-11-12T09:28:34Z</dcterms:modified>
</cp:coreProperties>
</file>