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58" r:id="rId3"/>
    <p:sldId id="267" r:id="rId4"/>
    <p:sldId id="297" r:id="rId5"/>
    <p:sldId id="263" r:id="rId6"/>
    <p:sldId id="298" r:id="rId7"/>
    <p:sldId id="30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118C322-A5C1-4044-AFCC-EBF8558C98F0}">
  <a:tblStyle styleId="{8118C322-A5C1-4044-AFCC-EBF8558C9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4926F5-56EE-4D93-8BC7-2AE456D945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d9d97829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d9d97829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d9d97829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d9d97829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1252237" y="3727074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580275" y="-1136426"/>
            <a:ext cx="2645700" cy="2645700"/>
          </a:xfrm>
          <a:prstGeom prst="ellipse">
            <a:avLst/>
          </a:prstGeom>
          <a:gradFill>
            <a:gsLst>
              <a:gs pos="0">
                <a:schemeClr val="accent3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29675" y="262200"/>
            <a:ext cx="4461600" cy="44616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1137250"/>
            <a:ext cx="4729200" cy="25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Montagu Slab Light"/>
                <a:ea typeface="Montagu Slab Light"/>
                <a:cs typeface="Montagu Slab Light"/>
                <a:sym typeface="Montagu Slab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201775" y="3656050"/>
            <a:ext cx="1917600" cy="68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91963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273525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043929">
            <a:off x="8163160" y="748477"/>
            <a:ext cx="503643" cy="435422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713530">
            <a:off x="7700640" y="321823"/>
            <a:ext cx="503711" cy="43534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55088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436651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018214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99776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181339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762902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344465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63127" y="47238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2"/>
          <p:cNvCxnSpPr>
            <a:endCxn id="11" idx="2"/>
          </p:cNvCxnSpPr>
          <p:nvPr/>
        </p:nvCxnSpPr>
        <p:spPr>
          <a:xfrm>
            <a:off x="-60125" y="184024"/>
            <a:ext cx="76404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>
            <a:stCxn id="26" idx="0"/>
          </p:cNvCxnSpPr>
          <p:nvPr/>
        </p:nvCxnSpPr>
        <p:spPr>
          <a:xfrm rot="10800000">
            <a:off x="8778529" y="1480500"/>
            <a:ext cx="0" cy="324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2"/>
          <p:cNvCxnSpPr>
            <a:stCxn id="15" idx="1"/>
          </p:cNvCxnSpPr>
          <p:nvPr/>
        </p:nvCxnSpPr>
        <p:spPr>
          <a:xfrm rot="10800000">
            <a:off x="-60137" y="4867400"/>
            <a:ext cx="75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5"/>
          <p:cNvSpPr/>
          <p:nvPr/>
        </p:nvSpPr>
        <p:spPr>
          <a:xfrm flipH="1">
            <a:off x="-1088075" y="-1154901"/>
            <a:ext cx="2645700" cy="2645700"/>
          </a:xfrm>
          <a:prstGeom prst="ellipse">
            <a:avLst/>
          </a:prstGeom>
          <a:gradFill>
            <a:gsLst>
              <a:gs pos="0">
                <a:schemeClr val="l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 flipH="1">
            <a:off x="7586375" y="3652699"/>
            <a:ext cx="2645700" cy="2645700"/>
          </a:xfrm>
          <a:prstGeom prst="ellipse">
            <a:avLst/>
          </a:prstGeom>
          <a:gradFill>
            <a:gsLst>
              <a:gs pos="0">
                <a:schemeClr val="l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 rot="10800000">
            <a:off x="-1094175" y="3671174"/>
            <a:ext cx="2645700" cy="26457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 rot="10800000">
            <a:off x="7580275" y="-1136426"/>
            <a:ext cx="2645700" cy="26457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1" name="Google Shape;341;p25"/>
          <p:cNvCxnSpPr>
            <a:stCxn id="342" idx="2"/>
            <a:endCxn id="343" idx="0"/>
          </p:cNvCxnSpPr>
          <p:nvPr/>
        </p:nvCxnSpPr>
        <p:spPr>
          <a:xfrm>
            <a:off x="359667" y="445050"/>
            <a:ext cx="0" cy="425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25"/>
          <p:cNvCxnSpPr>
            <a:stCxn id="345" idx="2"/>
            <a:endCxn id="346" idx="0"/>
          </p:cNvCxnSpPr>
          <p:nvPr/>
        </p:nvCxnSpPr>
        <p:spPr>
          <a:xfrm>
            <a:off x="8784342" y="445050"/>
            <a:ext cx="0" cy="425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25"/>
          <p:cNvSpPr/>
          <p:nvPr/>
        </p:nvSpPr>
        <p:spPr>
          <a:xfrm>
            <a:off x="144265" y="15785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"/>
          <p:cNvSpPr/>
          <p:nvPr/>
        </p:nvSpPr>
        <p:spPr>
          <a:xfrm>
            <a:off x="144265" y="469845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5"/>
          <p:cNvSpPr/>
          <p:nvPr/>
        </p:nvSpPr>
        <p:spPr>
          <a:xfrm>
            <a:off x="8568940" y="469845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"/>
          <p:cNvSpPr/>
          <p:nvPr/>
        </p:nvSpPr>
        <p:spPr>
          <a:xfrm>
            <a:off x="8568940" y="15785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7" name="Google Shape;347;p25"/>
          <p:cNvCxnSpPr>
            <a:stCxn id="342" idx="3"/>
            <a:endCxn id="345" idx="1"/>
          </p:cNvCxnSpPr>
          <p:nvPr/>
        </p:nvCxnSpPr>
        <p:spPr>
          <a:xfrm>
            <a:off x="575068" y="301450"/>
            <a:ext cx="799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25"/>
          <p:cNvCxnSpPr>
            <a:stCxn id="343" idx="3"/>
            <a:endCxn id="346" idx="1"/>
          </p:cNvCxnSpPr>
          <p:nvPr/>
        </p:nvCxnSpPr>
        <p:spPr>
          <a:xfrm>
            <a:off x="575068" y="4842050"/>
            <a:ext cx="799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6"/>
          <p:cNvSpPr/>
          <p:nvPr/>
        </p:nvSpPr>
        <p:spPr>
          <a:xfrm rot="-1044206">
            <a:off x="8283078" y="4361673"/>
            <a:ext cx="331998" cy="28702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"/>
          <p:cNvSpPr/>
          <p:nvPr/>
        </p:nvSpPr>
        <p:spPr>
          <a:xfrm rot="713319">
            <a:off x="7949739" y="3988486"/>
            <a:ext cx="332022" cy="286952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"/>
          <p:cNvSpPr/>
          <p:nvPr/>
        </p:nvSpPr>
        <p:spPr>
          <a:xfrm rot="-4320415">
            <a:off x="8492659" y="3988226"/>
            <a:ext cx="332144" cy="28736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6"/>
          <p:cNvSpPr/>
          <p:nvPr/>
        </p:nvSpPr>
        <p:spPr>
          <a:xfrm rot="-4320415">
            <a:off x="173473" y="4659176"/>
            <a:ext cx="332144" cy="28736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6"/>
          <p:cNvSpPr/>
          <p:nvPr/>
        </p:nvSpPr>
        <p:spPr>
          <a:xfrm rot="-6499223">
            <a:off x="173477" y="3583109"/>
            <a:ext cx="332135" cy="287262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6"/>
          <p:cNvSpPr/>
          <p:nvPr/>
        </p:nvSpPr>
        <p:spPr>
          <a:xfrm flipH="1">
            <a:off x="-1088075" y="-1154901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6"/>
          <p:cNvSpPr/>
          <p:nvPr/>
        </p:nvSpPr>
        <p:spPr>
          <a:xfrm rot="2847085">
            <a:off x="173399" y="3040060"/>
            <a:ext cx="332291" cy="28749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"/>
          <p:cNvSpPr/>
          <p:nvPr/>
        </p:nvSpPr>
        <p:spPr>
          <a:xfrm flipH="1">
            <a:off x="5572375" y="3833374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9" name="Google Shape;359;p26"/>
          <p:cNvCxnSpPr>
            <a:stCxn id="357" idx="1"/>
          </p:cNvCxnSpPr>
          <p:nvPr/>
        </p:nvCxnSpPr>
        <p:spPr>
          <a:xfrm rot="10800000">
            <a:off x="283370" y="-138695"/>
            <a:ext cx="0" cy="326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26"/>
          <p:cNvCxnSpPr/>
          <p:nvPr/>
        </p:nvCxnSpPr>
        <p:spPr>
          <a:xfrm>
            <a:off x="476195" y="4847259"/>
            <a:ext cx="880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26"/>
          <p:cNvSpPr/>
          <p:nvPr/>
        </p:nvSpPr>
        <p:spPr>
          <a:xfrm rot="2237649">
            <a:off x="173491" y="4121381"/>
            <a:ext cx="332229" cy="28728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7840225" y="94475"/>
            <a:ext cx="1181100" cy="1181100"/>
          </a:xfrm>
          <a:prstGeom prst="star12">
            <a:avLst>
              <a:gd name="adj" fmla="val 1975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20000" y="5465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5559250" y="2571523"/>
            <a:ext cx="20544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2209125" y="2571526"/>
            <a:ext cx="20544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2209125" y="2093161"/>
            <a:ext cx="2054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5559247" y="2093156"/>
            <a:ext cx="2054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-1094175" y="3671174"/>
            <a:ext cx="2645700" cy="26457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flipH="1">
            <a:off x="-1094175" y="-1136426"/>
            <a:ext cx="2645700" cy="2645700"/>
          </a:xfrm>
          <a:prstGeom prst="ellipse">
            <a:avLst/>
          </a:prstGeom>
          <a:gradFill>
            <a:gsLst>
              <a:gs pos="0">
                <a:schemeClr val="accent3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flipH="1">
            <a:off x="7580275" y="3671174"/>
            <a:ext cx="2645700" cy="2645700"/>
          </a:xfrm>
          <a:prstGeom prst="ellipse">
            <a:avLst/>
          </a:prstGeom>
          <a:gradFill>
            <a:gsLst>
              <a:gs pos="0">
                <a:schemeClr val="accent3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90501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672064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253626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835189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416752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998315" y="1217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77;p5"/>
          <p:cNvCxnSpPr>
            <a:stCxn id="76" idx="3"/>
          </p:cNvCxnSpPr>
          <p:nvPr/>
        </p:nvCxnSpPr>
        <p:spPr>
          <a:xfrm>
            <a:off x="3429118" y="265325"/>
            <a:ext cx="232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5"/>
          <p:cNvSpPr/>
          <p:nvPr/>
        </p:nvSpPr>
        <p:spPr>
          <a:xfrm>
            <a:off x="5650000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231563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6813125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7394688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7976251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8557814" y="4772100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5"/>
          <p:cNvCxnSpPr>
            <a:endCxn id="78" idx="1"/>
          </p:cNvCxnSpPr>
          <p:nvPr/>
        </p:nvCxnSpPr>
        <p:spPr>
          <a:xfrm>
            <a:off x="-28100" y="4915700"/>
            <a:ext cx="5678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5"/>
          <p:cNvCxnSpPr/>
          <p:nvPr/>
        </p:nvCxnSpPr>
        <p:spPr>
          <a:xfrm>
            <a:off x="8289943" y="265325"/>
            <a:ext cx="2311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 rot="10800000">
            <a:off x="-1102150" y="3871449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 rot="10800000">
            <a:off x="7732675" y="-1136426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1"/>
          </p:nvPr>
        </p:nvSpPr>
        <p:spPr>
          <a:xfrm>
            <a:off x="2548500" y="3259075"/>
            <a:ext cx="4047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27" name="Google Shape;127;p11"/>
          <p:cNvCxnSpPr>
            <a:stCxn id="128" idx="3"/>
          </p:cNvCxnSpPr>
          <p:nvPr/>
        </p:nvCxnSpPr>
        <p:spPr>
          <a:xfrm>
            <a:off x="1709767" y="4895225"/>
            <a:ext cx="751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1"/>
          <p:cNvSpPr/>
          <p:nvPr/>
        </p:nvSpPr>
        <p:spPr>
          <a:xfrm rot="10800000" flipH="1">
            <a:off x="697400" y="47516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 rot="10800000" flipH="1">
            <a:off x="1278963" y="47516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10800000" flipH="1">
            <a:off x="115838" y="428287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10800000" flipH="1">
            <a:off x="115838" y="38141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1"/>
          <p:cNvCxnSpPr/>
          <p:nvPr/>
        </p:nvCxnSpPr>
        <p:spPr>
          <a:xfrm rot="10800000">
            <a:off x="331240" y="-338175"/>
            <a:ext cx="0" cy="415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11"/>
          <p:cNvSpPr/>
          <p:nvPr/>
        </p:nvSpPr>
        <p:spPr>
          <a:xfrm rot="-1043929">
            <a:off x="8163160" y="748477"/>
            <a:ext cx="503643" cy="435422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713530">
            <a:off x="7700640" y="321823"/>
            <a:ext cx="503711" cy="43534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719550" y="2029350"/>
            <a:ext cx="42315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B4E5"/>
              </a:buClr>
              <a:buSzPts val="1500"/>
              <a:buFont typeface="Barlow"/>
              <a:buAutoNum type="arabicPeriod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713225" y="831750"/>
            <a:ext cx="45657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Montagu Slab"/>
              <a:buNone/>
              <a:defRPr>
                <a:latin typeface="Montagu Slab"/>
                <a:ea typeface="Montagu Slab"/>
                <a:cs typeface="Montagu Slab"/>
                <a:sym typeface="Montagu Slab"/>
              </a:defRPr>
            </a:lvl9pPr>
          </a:lstStyle>
          <a:p>
            <a:endParaRPr/>
          </a:p>
        </p:txBody>
      </p:sp>
      <p:sp>
        <p:nvSpPr>
          <p:cNvPr id="208" name="Google Shape;208;p17"/>
          <p:cNvSpPr/>
          <p:nvPr/>
        </p:nvSpPr>
        <p:spPr>
          <a:xfrm rot="10800000">
            <a:off x="-1094175" y="3671174"/>
            <a:ext cx="2645700" cy="2645700"/>
          </a:xfrm>
          <a:prstGeom prst="ellipse">
            <a:avLst/>
          </a:prstGeom>
          <a:gradFill>
            <a:gsLst>
              <a:gs pos="0">
                <a:schemeClr val="accent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 rot="10800000">
            <a:off x="7580275" y="-1136426"/>
            <a:ext cx="2645700" cy="2645700"/>
          </a:xfrm>
          <a:prstGeom prst="ellipse">
            <a:avLst/>
          </a:prstGeom>
          <a:gradFill>
            <a:gsLst>
              <a:gs pos="0">
                <a:schemeClr val="accent3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/>
          <p:nvPr/>
        </p:nvSpPr>
        <p:spPr>
          <a:xfrm flipH="1">
            <a:off x="129601" y="1190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 flipH="1">
            <a:off x="129601" y="58777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 flipH="1">
            <a:off x="129601" y="10565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17"/>
          <p:cNvCxnSpPr/>
          <p:nvPr/>
        </p:nvCxnSpPr>
        <p:spPr>
          <a:xfrm>
            <a:off x="345003" y="1343725"/>
            <a:ext cx="0" cy="415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17"/>
          <p:cNvSpPr/>
          <p:nvPr/>
        </p:nvSpPr>
        <p:spPr>
          <a:xfrm flipH="1">
            <a:off x="8600276" y="475457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/>
          <p:nvPr/>
        </p:nvSpPr>
        <p:spPr>
          <a:xfrm rot="10800000">
            <a:off x="-1102150" y="3871449"/>
            <a:ext cx="2645700" cy="2645700"/>
          </a:xfrm>
          <a:prstGeom prst="ellipse">
            <a:avLst/>
          </a:prstGeom>
          <a:gradFill>
            <a:gsLst>
              <a:gs pos="0">
                <a:schemeClr val="accent3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 rot="10800000">
            <a:off x="7732675" y="-1136426"/>
            <a:ext cx="2645700" cy="26457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720000" y="54655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1"/>
          </p:nvPr>
        </p:nvSpPr>
        <p:spPr>
          <a:xfrm>
            <a:off x="1279225" y="2561097"/>
            <a:ext cx="18141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2"/>
          </p:nvPr>
        </p:nvSpPr>
        <p:spPr>
          <a:xfrm>
            <a:off x="3947951" y="2561097"/>
            <a:ext cx="18141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3"/>
          </p:nvPr>
        </p:nvSpPr>
        <p:spPr>
          <a:xfrm>
            <a:off x="6616678" y="2561097"/>
            <a:ext cx="18141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4"/>
          </p:nvPr>
        </p:nvSpPr>
        <p:spPr>
          <a:xfrm>
            <a:off x="1279225" y="2106647"/>
            <a:ext cx="1814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5"/>
          </p:nvPr>
        </p:nvSpPr>
        <p:spPr>
          <a:xfrm>
            <a:off x="3947954" y="2106647"/>
            <a:ext cx="1814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6"/>
          </p:nvPr>
        </p:nvSpPr>
        <p:spPr>
          <a:xfrm>
            <a:off x="6616682" y="2106647"/>
            <a:ext cx="1814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26" name="Google Shape;226;p18"/>
          <p:cNvCxnSpPr>
            <a:stCxn id="227" idx="3"/>
          </p:cNvCxnSpPr>
          <p:nvPr/>
        </p:nvCxnSpPr>
        <p:spPr>
          <a:xfrm>
            <a:off x="1709767" y="262625"/>
            <a:ext cx="751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18"/>
          <p:cNvSpPr/>
          <p:nvPr/>
        </p:nvSpPr>
        <p:spPr>
          <a:xfrm>
            <a:off x="115838" y="1190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697400" y="1190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1278963" y="119025"/>
            <a:ext cx="430804" cy="287200"/>
          </a:xfrm>
          <a:prstGeom prst="flowChartDecision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8536701" y="4604011"/>
            <a:ext cx="503700" cy="4353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1" name="Google Shape;231;p18"/>
          <p:cNvCxnSpPr>
            <a:stCxn id="230" idx="0"/>
          </p:cNvCxnSpPr>
          <p:nvPr/>
        </p:nvCxnSpPr>
        <p:spPr>
          <a:xfrm rot="10800000">
            <a:off x="8788551" y="-319289"/>
            <a:ext cx="0" cy="49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18"/>
          <p:cNvSpPr/>
          <p:nvPr/>
        </p:nvSpPr>
        <p:spPr>
          <a:xfrm rot="-1089258" flipH="1">
            <a:off x="79488" y="4460326"/>
            <a:ext cx="503567" cy="435356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"/>
              <a:buNone/>
              <a:defRPr sz="3500">
                <a:solidFill>
                  <a:schemeClr val="dk1"/>
                </a:solidFill>
                <a:latin typeface="Montagu Slab"/>
                <a:ea typeface="Montagu Slab"/>
                <a:cs typeface="Montagu Slab"/>
                <a:sym typeface="Montagu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⧫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○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■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●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○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■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●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○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egreya Sans"/>
              <a:buChar char="■"/>
              <a:defRPr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3" r:id="rId8"/>
    <p:sldLayoutId id="2147483664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/>
          <p:nvPr/>
        </p:nvSpPr>
        <p:spPr>
          <a:xfrm>
            <a:off x="5890375" y="2714625"/>
            <a:ext cx="2540400" cy="282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0"/>
          <p:cNvSpPr/>
          <p:nvPr/>
        </p:nvSpPr>
        <p:spPr>
          <a:xfrm>
            <a:off x="5973325" y="2806275"/>
            <a:ext cx="2374500" cy="2631000"/>
          </a:xfrm>
          <a:prstGeom prst="round2SameRect">
            <a:avLst>
              <a:gd name="adj1" fmla="val 50000"/>
              <a:gd name="adj2" fmla="val 63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0"/>
          <p:cNvSpPr txBox="1">
            <a:spLocks noGrp="1"/>
          </p:cNvSpPr>
          <p:nvPr>
            <p:ph type="ctrTitle"/>
          </p:nvPr>
        </p:nvSpPr>
        <p:spPr>
          <a:xfrm>
            <a:off x="467544" y="987574"/>
            <a:ext cx="5328592" cy="2664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Что такое толерантность?</a:t>
            </a:r>
            <a:endParaRPr sz="5400" dirty="0"/>
          </a:p>
        </p:txBody>
      </p:sp>
      <p:sp>
        <p:nvSpPr>
          <p:cNvPr id="376" name="Google Shape;376;p30"/>
          <p:cNvSpPr txBox="1">
            <a:spLocks noGrp="1"/>
          </p:cNvSpPr>
          <p:nvPr>
            <p:ph type="subTitle" idx="1"/>
          </p:nvPr>
        </p:nvSpPr>
        <p:spPr>
          <a:xfrm>
            <a:off x="6228184" y="3507854"/>
            <a:ext cx="19176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Давидсон Андрей,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3А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класс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mbria" pitchFamily="18" charset="0"/>
                <a:ea typeface="Cambria" pitchFamily="18" charset="0"/>
              </a:rPr>
              <a:t>Школа 491</a:t>
            </a:r>
            <a:endParaRPr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 txBox="1">
            <a:spLocks noGrp="1"/>
          </p:cNvSpPr>
          <p:nvPr>
            <p:ph type="body" idx="1"/>
          </p:nvPr>
        </p:nvSpPr>
        <p:spPr>
          <a:xfrm flipH="1" flipV="1">
            <a:off x="3131840" y="3435846"/>
            <a:ext cx="216024" cy="144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sz="1800" dirty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" name="Google Shape;733;p51"/>
          <p:cNvGrpSpPr/>
          <p:nvPr/>
        </p:nvGrpSpPr>
        <p:grpSpPr>
          <a:xfrm>
            <a:off x="3563888" y="4659982"/>
            <a:ext cx="903375" cy="70800"/>
            <a:chOff x="2892775" y="2702275"/>
            <a:chExt cx="903375" cy="70800"/>
          </a:xfrm>
        </p:grpSpPr>
        <p:sp>
          <p:nvSpPr>
            <p:cNvPr id="8" name="Google Shape;734;p51"/>
            <p:cNvSpPr/>
            <p:nvPr/>
          </p:nvSpPr>
          <p:spPr>
            <a:xfrm>
              <a:off x="2892775" y="2702275"/>
              <a:ext cx="70800" cy="7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5;p51"/>
            <p:cNvSpPr/>
            <p:nvPr/>
          </p:nvSpPr>
          <p:spPr>
            <a:xfrm>
              <a:off x="3100919" y="2702275"/>
              <a:ext cx="70800" cy="7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6;p51"/>
            <p:cNvSpPr/>
            <p:nvPr/>
          </p:nvSpPr>
          <p:spPr>
            <a:xfrm>
              <a:off x="3309063" y="2702275"/>
              <a:ext cx="70800" cy="7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7;p51"/>
            <p:cNvSpPr/>
            <p:nvPr/>
          </p:nvSpPr>
          <p:spPr>
            <a:xfrm>
              <a:off x="3517206" y="2702275"/>
              <a:ext cx="70800" cy="7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8;p51"/>
            <p:cNvSpPr/>
            <p:nvPr/>
          </p:nvSpPr>
          <p:spPr>
            <a:xfrm>
              <a:off x="3725350" y="2702275"/>
              <a:ext cx="70800" cy="7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410" name="Picture 2" descr="https://i.mycdn.me/i?r=AzEPZsRbOZEKgBhR0XGMT1RkhNxFMYkVMmDv24v0FjfKo6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95486"/>
            <a:ext cx="554461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/>
          <p:nvPr/>
        </p:nvSpPr>
        <p:spPr>
          <a:xfrm>
            <a:off x="3635896" y="267494"/>
            <a:ext cx="4461600" cy="4461600"/>
          </a:xfrm>
          <a:prstGeom prst="ellipse">
            <a:avLst/>
          </a:prstGeom>
          <a:gradFill>
            <a:gsLst>
              <a:gs pos="0">
                <a:schemeClr val="dk2"/>
              </a:gs>
              <a:gs pos="65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1"/>
          </p:nvPr>
        </p:nvSpPr>
        <p:spPr>
          <a:xfrm>
            <a:off x="3491880" y="339502"/>
            <a:ext cx="4824536" cy="4464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Правила толерантного поведения</a:t>
            </a:r>
          </a:p>
          <a:p>
            <a:pPr algn="l"/>
            <a:r>
              <a:rPr lang="ru-RU" sz="1800" dirty="0" smtClean="0"/>
              <a:t>1. Помогай </a:t>
            </a:r>
            <a:r>
              <a:rPr lang="ru-RU" sz="1800" dirty="0" smtClean="0"/>
              <a:t>другу в беде</a:t>
            </a:r>
          </a:p>
          <a:p>
            <a:pPr algn="l"/>
            <a:r>
              <a:rPr lang="ru-RU" sz="1800" dirty="0" smtClean="0"/>
              <a:t>2. Умей </a:t>
            </a:r>
            <a:r>
              <a:rPr lang="ru-RU" sz="1800" dirty="0" smtClean="0"/>
              <a:t>с другом разделить радость</a:t>
            </a:r>
          </a:p>
          <a:p>
            <a:pPr algn="l"/>
            <a:r>
              <a:rPr lang="ru-RU" sz="1800" dirty="0" smtClean="0"/>
              <a:t>3. Не </a:t>
            </a:r>
            <a:r>
              <a:rPr lang="ru-RU" sz="1800" dirty="0" smtClean="0"/>
              <a:t>смейся над недостатками друга</a:t>
            </a:r>
          </a:p>
          <a:p>
            <a:pPr algn="l"/>
            <a:r>
              <a:rPr lang="ru-RU" sz="1800" dirty="0" smtClean="0"/>
              <a:t>4. Останови </a:t>
            </a:r>
            <a:r>
              <a:rPr lang="ru-RU" sz="1800" dirty="0" smtClean="0"/>
              <a:t>друга, если он делает что-то плохое</a:t>
            </a:r>
          </a:p>
          <a:p>
            <a:pPr algn="l"/>
            <a:r>
              <a:rPr lang="ru-RU" sz="1800" dirty="0" smtClean="0"/>
              <a:t>5</a:t>
            </a:r>
            <a:r>
              <a:rPr lang="ru-RU" sz="1800" dirty="0" smtClean="0"/>
              <a:t>. Не </a:t>
            </a:r>
            <a:r>
              <a:rPr lang="ru-RU" sz="1800" dirty="0" smtClean="0"/>
              <a:t>обманывай друга</a:t>
            </a:r>
          </a:p>
          <a:p>
            <a:pPr algn="l"/>
            <a:r>
              <a:rPr lang="ru-RU" sz="1800" dirty="0" smtClean="0"/>
              <a:t>6</a:t>
            </a:r>
            <a:r>
              <a:rPr lang="ru-RU" sz="1800" dirty="0" smtClean="0"/>
              <a:t>. Умей </a:t>
            </a:r>
            <a:r>
              <a:rPr lang="ru-RU" sz="1800" dirty="0" smtClean="0"/>
              <a:t>признать свои </a:t>
            </a:r>
            <a:r>
              <a:rPr lang="ru-RU" sz="1800" dirty="0" smtClean="0"/>
              <a:t>ошибки</a:t>
            </a:r>
            <a:endParaRPr lang="ru-RU" sz="1800" dirty="0" smtClean="0"/>
          </a:p>
          <a:p>
            <a:pPr algn="l"/>
            <a:r>
              <a:rPr lang="ru-RU" sz="1800" dirty="0" smtClean="0"/>
              <a:t>7</a:t>
            </a:r>
            <a:r>
              <a:rPr lang="ru-RU" sz="1800" dirty="0" smtClean="0"/>
              <a:t>. Не </a:t>
            </a:r>
            <a:r>
              <a:rPr lang="ru-RU" sz="1800" dirty="0" smtClean="0"/>
              <a:t>предавай своего друга</a:t>
            </a:r>
          </a:p>
          <a:p>
            <a:pPr algn="l"/>
            <a:r>
              <a:rPr lang="ru-RU" sz="1800" dirty="0" smtClean="0"/>
              <a:t>8</a:t>
            </a:r>
            <a:r>
              <a:rPr lang="ru-RU" sz="1800" dirty="0" smtClean="0"/>
              <a:t>. Относись </a:t>
            </a:r>
            <a:r>
              <a:rPr lang="ru-RU" sz="1800" dirty="0" smtClean="0"/>
              <a:t>к своему другу так, как тебе хотелось бы, чтобы относились к тебе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362" name="Picture 2" descr="https://kirgizskaski.ru/wp-content/uploads/5/b/7/5b72e0644976c6ea302b2679d730659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75606"/>
            <a:ext cx="313183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 txBox="1">
            <a:spLocks noGrp="1"/>
          </p:cNvSpPr>
          <p:nvPr>
            <p:ph type="body" idx="1"/>
          </p:nvPr>
        </p:nvSpPr>
        <p:spPr>
          <a:xfrm>
            <a:off x="899592" y="771550"/>
            <a:ext cx="4231500" cy="2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2000" dirty="0" smtClean="0"/>
              <a:t>Уважай </a:t>
            </a:r>
            <a:r>
              <a:rPr lang="ru-RU" sz="2000" dirty="0" smtClean="0"/>
              <a:t>чужой обычай,</a:t>
            </a:r>
            <a:br>
              <a:rPr lang="ru-RU" sz="2000" dirty="0" smtClean="0"/>
            </a:br>
            <a:r>
              <a:rPr lang="ru-RU" sz="2000" dirty="0" smtClean="0"/>
              <a:t>Образ жизни и привычки,</a:t>
            </a:r>
            <a:br>
              <a:rPr lang="ru-RU" sz="2000" dirty="0" smtClean="0"/>
            </a:br>
            <a:r>
              <a:rPr lang="ru-RU" sz="2000" dirty="0" smtClean="0"/>
              <a:t>Через внешние отличья</a:t>
            </a:r>
            <a:br>
              <a:rPr lang="ru-RU" sz="2000" dirty="0" smtClean="0"/>
            </a:br>
            <a:r>
              <a:rPr lang="ru-RU" sz="2000" dirty="0" smtClean="0"/>
              <a:t>В суть и в душу загляни.</a:t>
            </a:r>
            <a:br>
              <a:rPr lang="ru-RU" sz="2000" dirty="0" smtClean="0"/>
            </a:br>
            <a:r>
              <a:rPr lang="ru-RU" sz="2000" dirty="0" smtClean="0"/>
              <a:t>И духовные богатства-</a:t>
            </a:r>
            <a:br>
              <a:rPr lang="ru-RU" sz="2000" dirty="0" smtClean="0"/>
            </a:br>
            <a:r>
              <a:rPr lang="ru-RU" sz="2000" dirty="0" smtClean="0"/>
              <a:t>Дружбу, мир, любовь и братство,</a:t>
            </a:r>
            <a:br>
              <a:rPr lang="ru-RU" sz="2000" dirty="0" smtClean="0"/>
            </a:br>
            <a:r>
              <a:rPr lang="ru-RU" sz="2000" dirty="0" smtClean="0"/>
              <a:t>Чувство общего единства</a:t>
            </a:r>
            <a:br>
              <a:rPr lang="ru-RU" sz="2000" dirty="0" smtClean="0"/>
            </a:br>
            <a:r>
              <a:rPr lang="ru-RU" sz="2000" dirty="0" smtClean="0"/>
              <a:t>В самом сердце </a:t>
            </a:r>
            <a:r>
              <a:rPr lang="ru-RU" sz="2000" dirty="0" smtClean="0"/>
              <a:t>сохрани.</a:t>
            </a:r>
            <a:endParaRPr lang="ru-RU" sz="2000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316" name="Picture 4" descr="http://static.wixstatic.com/media/24a2c8_bf17a824310a4411bf89356e55a490db~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2139702"/>
            <a:ext cx="4060870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1" y="41151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endParaRPr lang="ru-RU" b="1" dirty="0" smtClean="0"/>
          </a:p>
          <a:p>
            <a:pPr marL="0" lvl="0" indent="0" algn="ctr">
              <a:buNone/>
            </a:pPr>
            <a:r>
              <a:rPr lang="ru-RU" sz="1800" b="1" dirty="0" smtClean="0"/>
              <a:t>Стихотворение  </a:t>
            </a:r>
            <a:r>
              <a:rPr lang="ru-RU" sz="1800" b="1" dirty="0" smtClean="0"/>
              <a:t>о </a:t>
            </a:r>
            <a:r>
              <a:rPr lang="ru-RU" sz="1800" b="1" dirty="0" smtClean="0"/>
              <a:t>толерантности</a:t>
            </a: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 txBox="1">
            <a:spLocks noGrp="1"/>
          </p:cNvSpPr>
          <p:nvPr>
            <p:ph type="title"/>
          </p:nvPr>
        </p:nvSpPr>
        <p:spPr>
          <a:xfrm>
            <a:off x="720000" y="267494"/>
            <a:ext cx="770400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Притча «Ладная семья»</a:t>
            </a:r>
            <a:endParaRPr sz="2000" b="1" dirty="0"/>
          </a:p>
        </p:txBody>
      </p:sp>
      <p:sp>
        <p:nvSpPr>
          <p:cNvPr id="455" name="Google Shape;455;p37"/>
          <p:cNvSpPr txBox="1">
            <a:spLocks noGrp="1"/>
          </p:cNvSpPr>
          <p:nvPr>
            <p:ph type="subTitle" idx="1"/>
          </p:nvPr>
        </p:nvSpPr>
        <p:spPr>
          <a:xfrm>
            <a:off x="611560" y="699542"/>
            <a:ext cx="7920880" cy="4248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dirty="0" smtClean="0"/>
              <a:t>Жила-была </a:t>
            </a:r>
            <a:r>
              <a:rPr lang="ru-RU" sz="1600" dirty="0" smtClean="0"/>
              <a:t>на свете </a:t>
            </a:r>
            <a:r>
              <a:rPr lang="ru-RU" sz="1600" dirty="0" smtClean="0"/>
              <a:t>семья. </a:t>
            </a:r>
            <a:r>
              <a:rPr lang="ru-RU" sz="1600" dirty="0" smtClean="0"/>
              <a:t>Была она непростая. В ней насчитывалось 100 человек. Жили они все в одном селе. Жили одной семьей. Но была эта семья особая - мир и лад царили в ней. Никогда они не ругались и </a:t>
            </a:r>
            <a:r>
              <a:rPr lang="ru-RU" sz="1600" dirty="0" smtClean="0"/>
              <a:t>не ссорились</a:t>
            </a:r>
            <a:r>
              <a:rPr lang="ru-RU" sz="1600" dirty="0" smtClean="0"/>
              <a:t>. Дошел слух об этой семье до владыки государства. </a:t>
            </a:r>
            <a:r>
              <a:rPr lang="ru-RU" sz="1600" dirty="0" smtClean="0"/>
              <a:t>Решил </a:t>
            </a:r>
            <a:r>
              <a:rPr lang="ru-RU" sz="1600" dirty="0" smtClean="0"/>
              <a:t>он проверить, правду </a:t>
            </a:r>
            <a:r>
              <a:rPr lang="ru-RU" sz="1600" dirty="0" smtClean="0"/>
              <a:t>ли люди говорят. </a:t>
            </a:r>
            <a:r>
              <a:rPr lang="ru-RU" sz="1600" dirty="0" smtClean="0"/>
              <a:t>Прибыл он в село, и душа его возрадовалась: кругом чистота, достаток, мир. Детям хорошо, спокойно старикам. Решил он узнать, как же люди добились </a:t>
            </a:r>
            <a:r>
              <a:rPr lang="ru-RU" sz="1600" dirty="0" smtClean="0"/>
              <a:t>этого. Пришел </a:t>
            </a:r>
            <a:r>
              <a:rPr lang="ru-RU" sz="1600" dirty="0" smtClean="0"/>
              <a:t>он к главе семейства и стал расспрашивать, как он добился такого мира и согласия в своей семье. Тот взял лист бумаги </a:t>
            </a:r>
            <a:r>
              <a:rPr lang="ru-RU" sz="1600" dirty="0" smtClean="0"/>
              <a:t>и стал </a:t>
            </a:r>
            <a:r>
              <a:rPr lang="ru-RU" sz="1600" dirty="0" smtClean="0"/>
              <a:t>что-то писать. Долго писал, а затем передал лист владыке. Тот взял бумагу и стал разбирать каракули старика. </a:t>
            </a:r>
            <a:r>
              <a:rPr lang="ru-RU" sz="1600" dirty="0" smtClean="0"/>
              <a:t>Прочитал </a:t>
            </a:r>
            <a:r>
              <a:rPr lang="ru-RU" sz="1600" dirty="0" smtClean="0"/>
              <a:t>и удивился. </a:t>
            </a:r>
            <a:endParaRPr lang="ru-RU" sz="1600" dirty="0" smtClean="0"/>
          </a:p>
          <a:p>
            <a:pPr marL="0" lvl="0" indent="0"/>
            <a:r>
              <a:rPr lang="ru-RU" sz="1600" dirty="0" smtClean="0"/>
              <a:t>Всего </a:t>
            </a:r>
            <a:r>
              <a:rPr lang="ru-RU" sz="1600" dirty="0" smtClean="0"/>
              <a:t>три слова были начертаны на бумаге: </a:t>
            </a:r>
            <a:endParaRPr lang="ru-RU" sz="1600" dirty="0" smtClean="0"/>
          </a:p>
          <a:p>
            <a:pPr marL="0" lvl="0" indent="0"/>
            <a:r>
              <a:rPr lang="ru-RU" sz="1800" b="1" dirty="0" smtClean="0"/>
              <a:t>любовь</a:t>
            </a:r>
            <a:r>
              <a:rPr lang="ru-RU" sz="1800" b="1" dirty="0" smtClean="0"/>
              <a:t>, прощение, терпение. </a:t>
            </a:r>
            <a:endParaRPr lang="ru-RU" sz="1800" b="1" dirty="0" smtClean="0"/>
          </a:p>
          <a:p>
            <a:pPr marL="0" lvl="0" indent="0"/>
            <a:r>
              <a:rPr lang="ru-RU" sz="1600" dirty="0" smtClean="0"/>
              <a:t>И </a:t>
            </a:r>
            <a:r>
              <a:rPr lang="ru-RU" sz="1600" dirty="0" smtClean="0"/>
              <a:t>так каждое слово было написано по 100 раз. </a:t>
            </a:r>
            <a:endParaRPr lang="ru-RU" sz="1600" dirty="0" smtClean="0"/>
          </a:p>
          <a:p>
            <a:pPr marL="0" lvl="0" indent="0"/>
            <a:r>
              <a:rPr lang="ru-RU" sz="1600" dirty="0" smtClean="0"/>
              <a:t>Удивился </a:t>
            </a:r>
            <a:r>
              <a:rPr lang="ru-RU" sz="1600" dirty="0" smtClean="0"/>
              <a:t>владыка: "И это все?" </a:t>
            </a:r>
            <a:endParaRPr lang="ru-RU" sz="1600" dirty="0" smtClean="0"/>
          </a:p>
          <a:p>
            <a:pPr marL="0" lvl="0" indent="0"/>
            <a:r>
              <a:rPr lang="ru-RU" sz="1600" dirty="0" smtClean="0"/>
              <a:t>"</a:t>
            </a:r>
            <a:r>
              <a:rPr lang="ru-RU" sz="1600" dirty="0" smtClean="0"/>
              <a:t>Да, - ответил старик. - это и есть основа жизни всякой хорошей семьи. </a:t>
            </a:r>
            <a:endParaRPr lang="ru-RU" sz="1600" dirty="0" smtClean="0"/>
          </a:p>
          <a:p>
            <a:pPr marL="0" lvl="0" indent="0"/>
            <a:r>
              <a:rPr lang="ru-RU" sz="1600" b="1" dirty="0" smtClean="0"/>
              <a:t>И </a:t>
            </a:r>
            <a:r>
              <a:rPr lang="ru-RU" sz="1600" b="1" dirty="0" smtClean="0"/>
              <a:t>мира тоже</a:t>
            </a:r>
            <a:r>
              <a:rPr lang="ru-RU" sz="1600" dirty="0" smtClean="0"/>
              <a:t>."</a:t>
            </a:r>
            <a:endParaRPr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3960440" cy="38884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Будь </a:t>
            </a:r>
            <a:r>
              <a:rPr lang="ru-RU" sz="3600" dirty="0" smtClean="0"/>
              <a:t>не </a:t>
            </a:r>
            <a:r>
              <a:rPr lang="ru-RU" sz="3600" dirty="0" smtClean="0"/>
              <a:t>таким, </a:t>
            </a:r>
            <a:r>
              <a:rPr lang="ru-RU" sz="3600" dirty="0" smtClean="0"/>
              <a:t>как </a:t>
            </a:r>
            <a:r>
              <a:rPr lang="ru-RU" sz="3600" dirty="0" smtClean="0"/>
              <a:t>другие, </a:t>
            </a:r>
            <a:r>
              <a:rPr lang="ru-RU" sz="3600" dirty="0" smtClean="0"/>
              <a:t>и позволь другим быть </a:t>
            </a:r>
            <a:r>
              <a:rPr lang="ru-RU" sz="3600" dirty="0" smtClean="0"/>
              <a:t>другими!</a:t>
            </a:r>
            <a:endParaRPr lang="ru-RU" sz="3600" dirty="0"/>
          </a:p>
        </p:txBody>
      </p:sp>
      <p:sp>
        <p:nvSpPr>
          <p:cNvPr id="5122" name="AutoShape 2" descr="https://pbs.twimg.com/media/FEoqyJdXsAYPqlW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bs.twimg.com/media/FEoqyJdXsAYPqlW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grizly.club/uploads/posts/2023-01/1674386312_grizly-club-p-klipart-tolerantnos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987574"/>
            <a:ext cx="3096344" cy="324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67694"/>
            <a:ext cx="5256584" cy="5727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ared Fonts Style Project Proposal by Slidesgo">
  <a:themeElements>
    <a:clrScheme name="Simple Light">
      <a:dk1>
        <a:srgbClr val="191919"/>
      </a:dk1>
      <a:lt1>
        <a:srgbClr val="FFFFFF"/>
      </a:lt1>
      <a:dk2>
        <a:srgbClr val="FDC500"/>
      </a:dk2>
      <a:lt2>
        <a:srgbClr val="F25A38"/>
      </a:lt2>
      <a:accent1>
        <a:srgbClr val="CF3A3A"/>
      </a:accent1>
      <a:accent2>
        <a:srgbClr val="CF63BD"/>
      </a:accent2>
      <a:accent3>
        <a:srgbClr val="76CAAD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297</Words>
  <Application>Microsoft Office PowerPoint</Application>
  <PresentationFormat>Экран (16:9)</PresentationFormat>
  <Paragraphs>28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Flared Fonts Style Project Proposal by Slidesgo</vt:lpstr>
      <vt:lpstr>Что такое толерантность?</vt:lpstr>
      <vt:lpstr>Слайд 2</vt:lpstr>
      <vt:lpstr> </vt:lpstr>
      <vt:lpstr>Слайд 4</vt:lpstr>
      <vt:lpstr>Притча «Ладная семья»</vt:lpstr>
      <vt:lpstr> Будь не таким, как другие, и позволь другим быть другими!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«Города России» Кострома</dc:title>
  <dc:creator>Ольга</dc:creator>
  <cp:lastModifiedBy>Ольга</cp:lastModifiedBy>
  <cp:revision>3</cp:revision>
  <dcterms:modified xsi:type="dcterms:W3CDTF">2023-11-11T12:49:12Z</dcterms:modified>
</cp:coreProperties>
</file>