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00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15.11.2015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pic>
        <p:nvPicPr>
          <p:cNvPr id="9" name="Рисунок 8" descr="95181566_large_1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23528" y="3789040"/>
            <a:ext cx="2154291" cy="2752923"/>
          </a:xfrm>
          <a:prstGeom prst="rect">
            <a:avLst/>
          </a:prstGeom>
        </p:spPr>
      </p:pic>
      <p:pic>
        <p:nvPicPr>
          <p:cNvPr id="1026" name="Picture 2" descr="D:\Лидия\шаблоны\Авторские шаблоны\мои блёстки\Безимени-5.png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 rot="16200000">
            <a:off x="2367683" y="-1999531"/>
            <a:ext cx="2251348" cy="6627688"/>
          </a:xfrm>
          <a:prstGeom prst="rect">
            <a:avLst/>
          </a:prstGeom>
          <a:noFill/>
        </p:spPr>
      </p:pic>
      <p:pic>
        <p:nvPicPr>
          <p:cNvPr id="11" name="Picture 2" descr="D:\Лидия\шаблоны\Авторские шаблоны\мои блёстки\Безимени-5.png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 rot="16200000">
            <a:off x="4455914" y="2248942"/>
            <a:ext cx="2251348" cy="6627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15.11.2015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15.11.2015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15.11.2015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pic>
        <p:nvPicPr>
          <p:cNvPr id="7" name="Рисунок 6" descr="1363686164_34775 (1)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577730" y="260648"/>
            <a:ext cx="2269829" cy="20882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15.11.2015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15.11.2015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15.11.2015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15.11.2015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15.11.2015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15.11.2015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15.11.2015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Половина рамки 9"/>
            <p:cNvSpPr/>
            <p:nvPr userDrawn="1"/>
          </p:nvSpPr>
          <p:spPr>
            <a:xfrm>
              <a:off x="0" y="0"/>
              <a:ext cx="755576" cy="6858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1" name="Половина рамки 10"/>
            <p:cNvSpPr/>
            <p:nvPr userDrawn="1"/>
          </p:nvSpPr>
          <p:spPr>
            <a:xfrm rot="5400000" flipH="1">
              <a:off x="4194212" y="1908212"/>
              <a:ext cx="755576" cy="9144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Группа 13"/>
          <p:cNvGrpSpPr/>
          <p:nvPr userDrawn="1"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15" name="Половина рамки 14"/>
            <p:cNvSpPr/>
            <p:nvPr userDrawn="1"/>
          </p:nvSpPr>
          <p:spPr>
            <a:xfrm>
              <a:off x="0" y="0"/>
              <a:ext cx="755576" cy="6858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6" name="Половина рамки 15"/>
            <p:cNvSpPr/>
            <p:nvPr userDrawn="1"/>
          </p:nvSpPr>
          <p:spPr>
            <a:xfrm rot="5400000" flipH="1">
              <a:off x="4194212" y="1908212"/>
              <a:ext cx="755576" cy="9144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6385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white">
                    <a:lumMod val="65000"/>
                  </a:prst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prstClr val="white">
                  <a:lumMod val="6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95181566_large_1.png"/>
          <p:cNvPicPr>
            <a:picLocks noChangeAspect="1"/>
          </p:cNvPicPr>
          <p:nvPr userDrawn="1"/>
        </p:nvPicPr>
        <p:blipFill>
          <a:blip r:embed="rId13" cstate="screen"/>
          <a:stretch>
            <a:fillRect/>
          </a:stretch>
        </p:blipFill>
        <p:spPr>
          <a:xfrm>
            <a:off x="323528" y="3789040"/>
            <a:ext cx="2154291" cy="2752923"/>
          </a:xfrm>
          <a:prstGeom prst="rect">
            <a:avLst/>
          </a:prstGeom>
        </p:spPr>
      </p:pic>
      <p:pic>
        <p:nvPicPr>
          <p:cNvPr id="22" name="Рисунок 21" descr="1363686164_34775 (1).jpg"/>
          <p:cNvPicPr>
            <a:picLocks noChangeAspect="1"/>
          </p:cNvPicPr>
          <p:nvPr userDrawn="1"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577730" y="260648"/>
            <a:ext cx="2269829" cy="2088232"/>
          </a:xfrm>
          <a:prstGeom prst="rect">
            <a:avLst/>
          </a:prstGeom>
        </p:spPr>
      </p:pic>
      <p:sp>
        <p:nvSpPr>
          <p:cNvPr id="17" name="Прямоугольник 16"/>
          <p:cNvSpPr/>
          <p:nvPr userDrawn="1"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ng017.k12.sd.us/elephant.gif" TargetMode="External"/><Relationship Id="rId13" Type="http://schemas.openxmlformats.org/officeDocument/2006/relationships/hyperlink" Target="http://escolagertrudesmilbratz.pbworks.com/f/1290450207/magica.gif" TargetMode="External"/><Relationship Id="rId3" Type="http://schemas.openxmlformats.org/officeDocument/2006/relationships/hyperlink" Target="http://alldaydesing.net/uploads/posts/2013-03/thumbs/1363686164_34775.jpg" TargetMode="External"/><Relationship Id="rId7" Type="http://schemas.openxmlformats.org/officeDocument/2006/relationships/hyperlink" Target="http://kartinki-vernisazh.ru/_ph/75/2/474333923.gif" TargetMode="External"/><Relationship Id="rId12" Type="http://schemas.openxmlformats.org/officeDocument/2006/relationships/hyperlink" Target="http://wdesk.ru/_ph/118/2/482611381.gif" TargetMode="External"/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0.liveinternet.ru/images/attach/b/0/1862/1862756_4880465_klown_and_dog.gif" TargetMode="External"/><Relationship Id="rId11" Type="http://schemas.openxmlformats.org/officeDocument/2006/relationships/hyperlink" Target="http://stjyear1.pbworks.com/f/seal.gif" TargetMode="External"/><Relationship Id="rId5" Type="http://schemas.openxmlformats.org/officeDocument/2006/relationships/hyperlink" Target="http://kartinki-vernisazh.ru/_ph/75/2/41626941.gif" TargetMode="External"/><Relationship Id="rId15" Type="http://schemas.openxmlformats.org/officeDocument/2006/relationships/hyperlink" Target="http://images.clipartlogo.com/files/ss/thumb/991/99121433/drawing-circus-tent-with-yellow_small.jpg" TargetMode="External"/><Relationship Id="rId10" Type="http://schemas.openxmlformats.org/officeDocument/2006/relationships/hyperlink" Target="http://img-fotki.yandex.ru/get/9801/148561800.3fc/0_e1e6a_c93779c6_M.gif" TargetMode="External"/><Relationship Id="rId4" Type="http://schemas.openxmlformats.org/officeDocument/2006/relationships/hyperlink" Target="http://img0.liveinternet.ru/images/attach/c/7/95/181/95181566_large_1.png" TargetMode="External"/><Relationship Id="rId9" Type="http://schemas.openxmlformats.org/officeDocument/2006/relationships/hyperlink" Target="http://kartinki-vernisazh.ru/_ph/15/1/789739959.jpg" TargetMode="External"/><Relationship Id="rId14" Type="http://schemas.openxmlformats.org/officeDocument/2006/relationships/hyperlink" Target="http://www.tommytinker.com/wpimages/wpe302f49b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584" y="1285860"/>
            <a:ext cx="745350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ТЕСТ</a:t>
            </a:r>
          </a:p>
          <a:p>
            <a:pPr algn="ctr">
              <a:defRPr/>
            </a:pPr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«Умножение двузначного числа на однозначное»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528560"/>
            <a:ext cx="542928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FF00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Математика ∙ 3 класс ∙ </a:t>
            </a:r>
            <a:endParaRPr lang="ru-RU" sz="2000" b="1" cap="none" spc="0" dirty="0">
              <a:ln w="11430"/>
              <a:solidFill>
                <a:srgbClr val="FF00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285720" y="357166"/>
            <a:ext cx="8643998" cy="1928826"/>
          </a:xfrm>
          <a:prstGeom prst="ribbon2">
            <a:avLst>
              <a:gd name="adj1" fmla="val 10667"/>
              <a:gd name="adj2" fmla="val 75000"/>
            </a:avLst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rawing-circus-tent-with-yellow_small.jp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63" t="6383" r="10641" b="17021"/>
          <a:stretch>
            <a:fillRect/>
          </a:stretch>
        </p:blipFill>
        <p:spPr>
          <a:xfrm>
            <a:off x="8072462" y="5857892"/>
            <a:ext cx="714380" cy="714380"/>
          </a:xfrm>
          <a:prstGeom prst="rect">
            <a:avLst/>
          </a:prstGeom>
        </p:spPr>
      </p:pic>
      <p:grpSp>
        <p:nvGrpSpPr>
          <p:cNvPr id="2" name="Группа 7"/>
          <p:cNvGrpSpPr/>
          <p:nvPr/>
        </p:nvGrpSpPr>
        <p:grpSpPr>
          <a:xfrm>
            <a:off x="142844" y="214290"/>
            <a:ext cx="1000132" cy="1066206"/>
            <a:chOff x="142844" y="214290"/>
            <a:chExt cx="1000132" cy="1066206"/>
          </a:xfrm>
        </p:grpSpPr>
        <p:pic>
          <p:nvPicPr>
            <p:cNvPr id="5" name="Рисунок 4" descr="drawing-circus-tent-with-yellow_small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763" t="6383" r="10641" b="17021"/>
            <a:stretch>
              <a:fillRect/>
            </a:stretch>
          </p:blipFill>
          <p:spPr>
            <a:xfrm>
              <a:off x="142844" y="214290"/>
              <a:ext cx="1000132" cy="1000132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142844" y="357166"/>
              <a:ext cx="9492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ru-RU" sz="28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№</a:t>
              </a:r>
              <a:r>
                <a:rPr lang="ru-RU" sz="54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9</a:t>
              </a:r>
              <a:endParaRPr lang="ru-RU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85852" y="285728"/>
            <a:ext cx="67151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число, пропущенное в записи:</a:t>
            </a:r>
          </a:p>
          <a:p>
            <a:pPr algn="ctr"/>
            <a:r>
              <a:rPr lang="ru-RU" sz="3600" b="1" spc="300" dirty="0" smtClean="0"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∙ … = 57</a:t>
            </a:r>
            <a:endParaRPr lang="ru-RU" sz="3600" b="1" spc="300" dirty="0">
              <a:solidFill>
                <a:schemeClr val="accent2">
                  <a:lumMod val="5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3174" y="2857496"/>
            <a:ext cx="1000132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857496"/>
            <a:ext cx="1000132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0826" y="2857496"/>
            <a:ext cx="1000132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 descr="0_e1e6a_c93779c6_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3" y="4214818"/>
            <a:ext cx="2019100" cy="209036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857224" y="357166"/>
            <a:ext cx="7858180" cy="1643074"/>
          </a:xfrm>
          <a:prstGeom prst="ribbon2">
            <a:avLst>
              <a:gd name="adj1" fmla="val 10667"/>
              <a:gd name="adj2" fmla="val 75000"/>
            </a:avLst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rawing-circus-tent-with-yellow_small.jp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63" t="6383" r="10641" b="17021"/>
          <a:stretch>
            <a:fillRect/>
          </a:stretch>
        </p:blipFill>
        <p:spPr>
          <a:xfrm>
            <a:off x="8072462" y="5857892"/>
            <a:ext cx="714380" cy="714380"/>
          </a:xfrm>
          <a:prstGeom prst="rect">
            <a:avLst/>
          </a:prstGeom>
        </p:spPr>
      </p:pic>
      <p:grpSp>
        <p:nvGrpSpPr>
          <p:cNvPr id="2" name="Группа 7"/>
          <p:cNvGrpSpPr/>
          <p:nvPr/>
        </p:nvGrpSpPr>
        <p:grpSpPr>
          <a:xfrm>
            <a:off x="-32" y="214290"/>
            <a:ext cx="1500198" cy="1428760"/>
            <a:chOff x="-32" y="214290"/>
            <a:chExt cx="1204176" cy="1184674"/>
          </a:xfrm>
        </p:grpSpPr>
        <p:pic>
          <p:nvPicPr>
            <p:cNvPr id="5" name="Рисунок 4" descr="drawing-circus-tent-with-yellow_small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763" t="6383" r="10641" b="17021"/>
            <a:stretch>
              <a:fillRect/>
            </a:stretch>
          </p:blipFill>
          <p:spPr>
            <a:xfrm>
              <a:off x="142844" y="214290"/>
              <a:ext cx="1000132" cy="1000132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-32" y="475634"/>
              <a:ext cx="120417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ru-RU" sz="28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№</a:t>
              </a:r>
              <a:r>
                <a:rPr lang="ru-RU" sz="5400" b="1" spc="-30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10</a:t>
              </a:r>
              <a:endParaRPr lang="ru-RU" sz="5400" b="1" spc="-30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14480" y="357166"/>
            <a:ext cx="6143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Разность чисел 42 и 11 увеличили в 2 раза.</a:t>
            </a:r>
          </a:p>
          <a:p>
            <a:pPr algn="ctr"/>
            <a:r>
              <a:rPr lang="ru-RU" sz="32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число получили?</a:t>
            </a:r>
            <a:endParaRPr lang="ru-RU" sz="3200" b="1" spc="3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2292486"/>
            <a:ext cx="928694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3441988"/>
            <a:ext cx="928694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4578502"/>
            <a:ext cx="928694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 descr="0_e1e6a_c93779c6_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2643181"/>
            <a:ext cx="2357454" cy="257176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63272" cy="72008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424936" cy="5664692"/>
          </a:xfrm>
        </p:spPr>
        <p:txBody>
          <a:bodyPr/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Автор шаблона 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Фокина Лидия Петровна   </a:t>
            </a:r>
            <a:r>
              <a:rPr lang="ru-RU" sz="1600" b="1" dirty="0" smtClean="0">
                <a:solidFill>
                  <a:prstClr val="black"/>
                </a:solidFill>
                <a:latin typeface="Monotype Corsiva" pitchFamily="66" charset="0"/>
              </a:rPr>
              <a:t>Сайт </a:t>
            </a:r>
            <a:r>
              <a:rPr lang="en-US" sz="1600" b="1" dirty="0" smtClean="0">
                <a:solidFill>
                  <a:prstClr val="black"/>
                </a:solidFill>
                <a:latin typeface="Monotype Corsiva" pitchFamily="66" charset="0"/>
                <a:hlinkClick r:id="rId2"/>
              </a:rPr>
              <a:t>http://linda6035.ucoz.ru/</a:t>
            </a:r>
            <a:r>
              <a:rPr lang="ru-RU" sz="1600" b="1" dirty="0" smtClean="0">
                <a:solidFill>
                  <a:prstClr val="black"/>
                </a:solidFill>
                <a:latin typeface="Monotype Corsiva" pitchFamily="66" charset="0"/>
              </a:rPr>
              <a:t> </a:t>
            </a:r>
            <a:endParaRPr lang="ru-RU" sz="1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Шары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http://alldaydesing.net/uploads/posts/2013-03/thumbs/1363686164_34775.jpg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Клоун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http://img0.liveinternet.ru/images/attach/c/7/95/181/95181566_large_1.png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презентации: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Акробатка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http://kartinki-vernisazh.ru/_ph/75/2/41626941.gif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Клоун с собакой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http://img0.liveinternet.ru/images/attach/b/0/1862/1862756_4880465_klown_and_dog.gif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dirty="0" smtClean="0"/>
              <a:t>Эквилибрист </a:t>
            </a:r>
            <a:r>
              <a:rPr lang="en-US" sz="1600" dirty="0" smtClean="0">
                <a:hlinkClick r:id="rId7"/>
              </a:rPr>
              <a:t>http://kartinki-vernisazh.ru/_ph/75/2/474333923.gif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Слон </a:t>
            </a:r>
            <a:r>
              <a:rPr lang="en-US" sz="1600" dirty="0" smtClean="0">
                <a:hlinkClick r:id="rId8"/>
              </a:rPr>
              <a:t>http://ng017.k12.sd.us/elephant.gif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Медведь с шарами </a:t>
            </a:r>
            <a:r>
              <a:rPr lang="en-US" sz="1600" dirty="0" smtClean="0">
                <a:hlinkClick r:id="rId9"/>
              </a:rPr>
              <a:t>http://kartinki-vernisazh.ru/_ph/15/1/789739959.jpg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Девочка на шаре </a:t>
            </a:r>
            <a:r>
              <a:rPr lang="en-US" sz="1600" dirty="0" smtClean="0">
                <a:hlinkClick r:id="rId10"/>
              </a:rPr>
              <a:t>http://img-fotki.yandex.ru/get/9801/148561800.3fc/0_e1e6a_c93779c6_M.gif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Морской котик </a:t>
            </a:r>
            <a:r>
              <a:rPr lang="en-US" sz="1600" dirty="0" smtClean="0">
                <a:hlinkClick r:id="rId11"/>
              </a:rPr>
              <a:t>http://stjyear1.pbworks.com/f/seal.gif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Бегемот </a:t>
            </a:r>
            <a:r>
              <a:rPr lang="en-US" sz="1600" dirty="0" smtClean="0">
                <a:hlinkClick r:id="rId12"/>
              </a:rPr>
              <a:t>http://wdesk.ru/_ph/118/2/482611381.gif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Шляпа </a:t>
            </a:r>
            <a:r>
              <a:rPr lang="en-US" sz="1600" dirty="0" smtClean="0">
                <a:hlinkClick r:id="rId13"/>
              </a:rPr>
              <a:t>http://escolagertrudesmilbratz.pbworks.com/f/1290450207/magica.gif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Жонглёр </a:t>
            </a:r>
            <a:r>
              <a:rPr lang="en-US" sz="1600" dirty="0" smtClean="0">
                <a:hlinkClick r:id="rId14"/>
              </a:rPr>
              <a:t>http://www.tommytinker.com/wpimages/wpe302f49b.gif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Шапито </a:t>
            </a:r>
            <a:r>
              <a:rPr lang="en-US" sz="1600" dirty="0" smtClean="0">
                <a:hlinkClick r:id="rId15"/>
              </a:rPr>
              <a:t>http://images.clipartlogo.com/files/ss/thumb/991/99121433/drawing-circus-tent-with-yellow_small.jpg</a:t>
            </a:r>
            <a:r>
              <a:rPr lang="ru-RU" sz="16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Тест №33 – Н.Б.Истомина, О.П.Горина Математика «Тестовые задания» 3 класс. Изд.: Смоленск, Ассоциация </a:t>
            </a:r>
            <a:r>
              <a:rPr lang="en-US" sz="1600" dirty="0" smtClean="0"/>
              <a:t>XXI </a:t>
            </a:r>
            <a:r>
              <a:rPr lang="ru-RU" sz="1600" dirty="0" smtClean="0"/>
              <a:t>век, 2015г.</a:t>
            </a: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2699792" y="5404473"/>
            <a:ext cx="3628582" cy="413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prstClr val="black"/>
                </a:solidFill>
                <a:latin typeface="Monotype Corsiva" pitchFamily="66" charset="0"/>
              </a:rPr>
              <a:t> </a:t>
            </a:r>
            <a:endParaRPr lang="ru-RU" sz="2000" b="1" dirty="0">
              <a:solidFill>
                <a:prstClr val="black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857224" y="357166"/>
            <a:ext cx="7858180" cy="1285884"/>
          </a:xfrm>
          <a:prstGeom prst="ribbon2">
            <a:avLst>
              <a:gd name="adj1" fmla="val 10667"/>
              <a:gd name="adj2" fmla="val 75000"/>
            </a:avLst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rawing-circus-tent-with-yellow_small.jp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63" t="6383" r="10641" b="17021"/>
          <a:stretch>
            <a:fillRect/>
          </a:stretch>
        </p:blipFill>
        <p:spPr>
          <a:xfrm>
            <a:off x="8072462" y="5857892"/>
            <a:ext cx="714380" cy="714380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142844" y="214290"/>
            <a:ext cx="1000132" cy="1066206"/>
            <a:chOff x="142844" y="214290"/>
            <a:chExt cx="1000132" cy="1066206"/>
          </a:xfrm>
        </p:grpSpPr>
        <p:pic>
          <p:nvPicPr>
            <p:cNvPr id="5" name="Рисунок 4" descr="drawing-circus-tent-with-yellow_small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763" t="6383" r="10641" b="17021"/>
            <a:stretch>
              <a:fillRect/>
            </a:stretch>
          </p:blipFill>
          <p:spPr>
            <a:xfrm>
              <a:off x="142844" y="214290"/>
              <a:ext cx="1000132" cy="1000132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142844" y="357166"/>
              <a:ext cx="9492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ru-RU" sz="28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№</a:t>
              </a:r>
              <a:r>
                <a:rPr lang="ru-RU" sz="54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1</a:t>
              </a:r>
              <a:endParaRPr lang="ru-RU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14480" y="357166"/>
            <a:ext cx="6143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пару выражений с одинаковыми значениями.</a:t>
            </a:r>
            <a:endParaRPr lang="ru-RU" sz="3200" b="1" spc="3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4546" y="1928802"/>
            <a:ext cx="5429288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 + 2) ∙ 4  </a:t>
            </a:r>
            <a:r>
              <a:rPr lang="ru-RU" sz="40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6 ∙ 4 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4546" y="3078304"/>
            <a:ext cx="5429288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∙ 2 + 3 ∙ 2  </a:t>
            </a:r>
            <a:r>
              <a:rPr lang="ru-RU" sz="40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(5 + 3) ∙ 2 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14546" y="4214818"/>
            <a:ext cx="5429288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(7 + 5) ∙ 3 </a:t>
            </a:r>
            <a:r>
              <a:rPr lang="ru-RU" sz="40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∙ 3 + 5 ∙ 2 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 descr="0_e1e6a_c93779c6_M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7686" y="4133844"/>
            <a:ext cx="2428892" cy="242889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857224" y="357166"/>
            <a:ext cx="7858180" cy="1285884"/>
          </a:xfrm>
          <a:prstGeom prst="ribbon2">
            <a:avLst>
              <a:gd name="adj1" fmla="val 10667"/>
              <a:gd name="adj2" fmla="val 75000"/>
            </a:avLst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rawing-circus-tent-with-yellow_small.jp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63" t="6383" r="10641" b="17021"/>
          <a:stretch>
            <a:fillRect/>
          </a:stretch>
        </p:blipFill>
        <p:spPr>
          <a:xfrm>
            <a:off x="8072462" y="5857892"/>
            <a:ext cx="714380" cy="714380"/>
          </a:xfrm>
          <a:prstGeom prst="rect">
            <a:avLst/>
          </a:prstGeom>
        </p:spPr>
      </p:pic>
      <p:grpSp>
        <p:nvGrpSpPr>
          <p:cNvPr id="2" name="Группа 7"/>
          <p:cNvGrpSpPr/>
          <p:nvPr/>
        </p:nvGrpSpPr>
        <p:grpSpPr>
          <a:xfrm>
            <a:off x="142844" y="214290"/>
            <a:ext cx="1000132" cy="1066206"/>
            <a:chOff x="142844" y="214290"/>
            <a:chExt cx="1000132" cy="1066206"/>
          </a:xfrm>
        </p:grpSpPr>
        <p:pic>
          <p:nvPicPr>
            <p:cNvPr id="5" name="Рисунок 4" descr="drawing-circus-tent-with-yellow_small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763" t="6383" r="10641" b="17021"/>
            <a:stretch>
              <a:fillRect/>
            </a:stretch>
          </p:blipFill>
          <p:spPr>
            <a:xfrm>
              <a:off x="142844" y="214290"/>
              <a:ext cx="1000132" cy="1000132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142844" y="357166"/>
              <a:ext cx="9492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ru-RU" sz="28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№</a:t>
              </a:r>
              <a:r>
                <a:rPr lang="ru-RU" sz="54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2</a:t>
              </a:r>
              <a:endParaRPr lang="ru-RU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14480" y="357166"/>
            <a:ext cx="6143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выражение с наибольшим значением.</a:t>
            </a:r>
            <a:endParaRPr lang="ru-RU" sz="3200" b="1" spc="3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2292486"/>
            <a:ext cx="3429024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 + 7) ∙ 4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3441988"/>
            <a:ext cx="3429024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∙ 4 + 7 ∙ 4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4578502"/>
            <a:ext cx="3429024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 + 8) ∙ 4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 descr="0_e1e6a_c93779c6_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2285992"/>
            <a:ext cx="2643206" cy="325317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857224" y="357166"/>
            <a:ext cx="8001056" cy="1785950"/>
          </a:xfrm>
          <a:prstGeom prst="ribbon2">
            <a:avLst>
              <a:gd name="adj1" fmla="val 10667"/>
              <a:gd name="adj2" fmla="val 75000"/>
            </a:avLst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rawing-circus-tent-with-yellow_small.jp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63" t="6383" r="10641" b="17021"/>
          <a:stretch>
            <a:fillRect/>
          </a:stretch>
        </p:blipFill>
        <p:spPr>
          <a:xfrm>
            <a:off x="8072462" y="5857892"/>
            <a:ext cx="714380" cy="714380"/>
          </a:xfrm>
          <a:prstGeom prst="rect">
            <a:avLst/>
          </a:prstGeom>
        </p:spPr>
      </p:pic>
      <p:grpSp>
        <p:nvGrpSpPr>
          <p:cNvPr id="2" name="Группа 7"/>
          <p:cNvGrpSpPr/>
          <p:nvPr/>
        </p:nvGrpSpPr>
        <p:grpSpPr>
          <a:xfrm>
            <a:off x="142844" y="214290"/>
            <a:ext cx="1000132" cy="1066206"/>
            <a:chOff x="142844" y="214290"/>
            <a:chExt cx="1000132" cy="1066206"/>
          </a:xfrm>
        </p:grpSpPr>
        <p:pic>
          <p:nvPicPr>
            <p:cNvPr id="5" name="Рисунок 4" descr="drawing-circus-tent-with-yellow_small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763" t="6383" r="10641" b="17021"/>
            <a:stretch>
              <a:fillRect/>
            </a:stretch>
          </p:blipFill>
          <p:spPr>
            <a:xfrm>
              <a:off x="142844" y="214290"/>
              <a:ext cx="1000132" cy="1000132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142844" y="357166"/>
              <a:ext cx="9492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ru-RU" sz="28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№</a:t>
              </a:r>
              <a:r>
                <a:rPr lang="ru-RU" sz="54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3</a:t>
              </a:r>
              <a:endParaRPr lang="ru-RU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14480" y="357166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 знак, пропущенный в записи: </a:t>
            </a:r>
          </a:p>
          <a:p>
            <a:pPr algn="ctr"/>
            <a:r>
              <a:rPr lang="ru-RU" sz="32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∙ 7 … 10 ∙ 7 + 5 ∙ 8.</a:t>
            </a:r>
            <a:endParaRPr lang="ru-RU" sz="3200" b="1" spc="3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4546" y="2500306"/>
            <a:ext cx="1000132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endParaRPr lang="ru-RU" sz="54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7686" y="2500306"/>
            <a:ext cx="1000132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ru-RU" sz="54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388" y="2500306"/>
            <a:ext cx="1000132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54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 descr="0_e1e6a_c93779c6_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768672"/>
            <a:ext cx="1974286" cy="288084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285720" y="357166"/>
            <a:ext cx="8643998" cy="1928826"/>
          </a:xfrm>
          <a:prstGeom prst="ribbon2">
            <a:avLst>
              <a:gd name="adj1" fmla="val 10667"/>
              <a:gd name="adj2" fmla="val 75000"/>
            </a:avLst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rawing-circus-tent-with-yellow_small.jp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63" t="6383" r="10641" b="17021"/>
          <a:stretch>
            <a:fillRect/>
          </a:stretch>
        </p:blipFill>
        <p:spPr>
          <a:xfrm>
            <a:off x="8072462" y="5857892"/>
            <a:ext cx="714380" cy="714380"/>
          </a:xfrm>
          <a:prstGeom prst="rect">
            <a:avLst/>
          </a:prstGeom>
        </p:spPr>
      </p:pic>
      <p:grpSp>
        <p:nvGrpSpPr>
          <p:cNvPr id="2" name="Группа 7"/>
          <p:cNvGrpSpPr/>
          <p:nvPr/>
        </p:nvGrpSpPr>
        <p:grpSpPr>
          <a:xfrm>
            <a:off x="142844" y="214290"/>
            <a:ext cx="1000132" cy="1066206"/>
            <a:chOff x="142844" y="214290"/>
            <a:chExt cx="1000132" cy="1066206"/>
          </a:xfrm>
        </p:grpSpPr>
        <p:pic>
          <p:nvPicPr>
            <p:cNvPr id="5" name="Рисунок 4" descr="drawing-circus-tent-with-yellow_small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763" t="6383" r="10641" b="17021"/>
            <a:stretch>
              <a:fillRect/>
            </a:stretch>
          </p:blipFill>
          <p:spPr>
            <a:xfrm>
              <a:off x="142844" y="214290"/>
              <a:ext cx="1000132" cy="1000132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142844" y="357166"/>
              <a:ext cx="9492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ru-RU" sz="28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№</a:t>
              </a:r>
              <a:r>
                <a:rPr lang="en-US" sz="54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4</a:t>
              </a:r>
              <a:endParaRPr lang="ru-RU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85852" y="285728"/>
            <a:ext cx="671517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Используя распределительное свойство умножения, выбери число, пропущенное в записи:</a:t>
            </a:r>
          </a:p>
          <a:p>
            <a:pPr algn="ctr"/>
            <a:r>
              <a:rPr lang="ru-RU" sz="3200" b="1" spc="300" dirty="0" smtClean="0"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∙ 6 = 60 + …</a:t>
            </a:r>
            <a:endParaRPr lang="ru-RU" sz="3200" b="1" spc="300" dirty="0">
              <a:solidFill>
                <a:schemeClr val="accent2">
                  <a:lumMod val="5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3174" y="2857496"/>
            <a:ext cx="1000132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857496"/>
            <a:ext cx="1000132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0826" y="2857496"/>
            <a:ext cx="1000132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 descr="0_e1e6a_c93779c6_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3674083"/>
            <a:ext cx="2145409" cy="304106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857224" y="357166"/>
            <a:ext cx="7858180" cy="1643074"/>
          </a:xfrm>
          <a:prstGeom prst="ribbon2">
            <a:avLst>
              <a:gd name="adj1" fmla="val 10667"/>
              <a:gd name="adj2" fmla="val 75000"/>
            </a:avLst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rawing-circus-tent-with-yellow_small.jp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63" t="6383" r="10641" b="17021"/>
          <a:stretch>
            <a:fillRect/>
          </a:stretch>
        </p:blipFill>
        <p:spPr>
          <a:xfrm>
            <a:off x="8072462" y="5857892"/>
            <a:ext cx="714380" cy="714380"/>
          </a:xfrm>
          <a:prstGeom prst="rect">
            <a:avLst/>
          </a:prstGeom>
        </p:spPr>
      </p:pic>
      <p:grpSp>
        <p:nvGrpSpPr>
          <p:cNvPr id="2" name="Группа 7"/>
          <p:cNvGrpSpPr/>
          <p:nvPr/>
        </p:nvGrpSpPr>
        <p:grpSpPr>
          <a:xfrm>
            <a:off x="142844" y="214290"/>
            <a:ext cx="1000132" cy="1066206"/>
            <a:chOff x="142844" y="214290"/>
            <a:chExt cx="1000132" cy="1066206"/>
          </a:xfrm>
        </p:grpSpPr>
        <p:pic>
          <p:nvPicPr>
            <p:cNvPr id="5" name="Рисунок 4" descr="drawing-circus-tent-with-yellow_small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763" t="6383" r="10641" b="17021"/>
            <a:stretch>
              <a:fillRect/>
            </a:stretch>
          </p:blipFill>
          <p:spPr>
            <a:xfrm>
              <a:off x="142844" y="214290"/>
              <a:ext cx="1000132" cy="1000132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142844" y="357166"/>
              <a:ext cx="9492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ru-RU" sz="28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№</a:t>
              </a:r>
              <a:r>
                <a:rPr lang="ru-RU" sz="54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5</a:t>
              </a:r>
              <a:endParaRPr lang="ru-RU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643042" y="285728"/>
            <a:ext cx="6143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Увеличь 16 в 3 раза. Выбери соответствующее равенство.</a:t>
            </a:r>
            <a:endParaRPr lang="ru-RU" sz="3200" b="1" spc="3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2428868"/>
            <a:ext cx="1928826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∙ 3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1802" y="2428868"/>
            <a:ext cx="2428892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∙ 3 = 48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3636" y="2500306"/>
            <a:ext cx="1928826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 descr="0_e1e6a_c93779c6_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3467465"/>
            <a:ext cx="1714512" cy="303336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857224" y="357166"/>
            <a:ext cx="7858180" cy="1643074"/>
          </a:xfrm>
          <a:prstGeom prst="ribbon2">
            <a:avLst>
              <a:gd name="adj1" fmla="val 10667"/>
              <a:gd name="adj2" fmla="val 75000"/>
            </a:avLst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rawing-circus-tent-with-yellow_small.jp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63" t="6383" r="10641" b="17021"/>
          <a:stretch>
            <a:fillRect/>
          </a:stretch>
        </p:blipFill>
        <p:spPr>
          <a:xfrm>
            <a:off x="8072462" y="5857892"/>
            <a:ext cx="714380" cy="714380"/>
          </a:xfrm>
          <a:prstGeom prst="rect">
            <a:avLst/>
          </a:prstGeom>
        </p:spPr>
      </p:pic>
      <p:grpSp>
        <p:nvGrpSpPr>
          <p:cNvPr id="2" name="Группа 7"/>
          <p:cNvGrpSpPr/>
          <p:nvPr/>
        </p:nvGrpSpPr>
        <p:grpSpPr>
          <a:xfrm>
            <a:off x="142844" y="214290"/>
            <a:ext cx="1000132" cy="1066206"/>
            <a:chOff x="142844" y="214290"/>
            <a:chExt cx="1000132" cy="1066206"/>
          </a:xfrm>
        </p:grpSpPr>
        <p:pic>
          <p:nvPicPr>
            <p:cNvPr id="5" name="Рисунок 4" descr="drawing-circus-tent-with-yellow_small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763" t="6383" r="10641" b="17021"/>
            <a:stretch>
              <a:fillRect/>
            </a:stretch>
          </p:blipFill>
          <p:spPr>
            <a:xfrm>
              <a:off x="142844" y="214290"/>
              <a:ext cx="1000132" cy="1000132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142844" y="357166"/>
              <a:ext cx="9492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ru-RU" sz="28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№</a:t>
              </a:r>
              <a:r>
                <a:rPr lang="ru-RU" sz="54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6</a:t>
              </a:r>
              <a:endParaRPr lang="ru-RU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14480" y="357166"/>
            <a:ext cx="6143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Произведение чисел 23 и 4 уменьшили на 12. </a:t>
            </a:r>
          </a:p>
          <a:p>
            <a:pPr algn="ctr"/>
            <a:r>
              <a:rPr lang="ru-RU" sz="32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число получили?</a:t>
            </a:r>
            <a:endParaRPr lang="ru-RU" sz="3200" b="1" spc="3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2292486"/>
            <a:ext cx="928694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3441988"/>
            <a:ext cx="928694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92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4578502"/>
            <a:ext cx="928694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 descr="0_e1e6a_c93779c6_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1168" y="2643182"/>
            <a:ext cx="3500462" cy="350046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857224" y="357166"/>
            <a:ext cx="8001056" cy="1785950"/>
          </a:xfrm>
          <a:prstGeom prst="ribbon2">
            <a:avLst>
              <a:gd name="adj1" fmla="val 10667"/>
              <a:gd name="adj2" fmla="val 75000"/>
            </a:avLst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rawing-circus-tent-with-yellow_small.jp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63" t="6383" r="10641" b="17021"/>
          <a:stretch>
            <a:fillRect/>
          </a:stretch>
        </p:blipFill>
        <p:spPr>
          <a:xfrm>
            <a:off x="8072462" y="5857892"/>
            <a:ext cx="714380" cy="714380"/>
          </a:xfrm>
          <a:prstGeom prst="rect">
            <a:avLst/>
          </a:prstGeom>
        </p:spPr>
      </p:pic>
      <p:grpSp>
        <p:nvGrpSpPr>
          <p:cNvPr id="2" name="Группа 7"/>
          <p:cNvGrpSpPr/>
          <p:nvPr/>
        </p:nvGrpSpPr>
        <p:grpSpPr>
          <a:xfrm>
            <a:off x="142844" y="214290"/>
            <a:ext cx="1000132" cy="1066206"/>
            <a:chOff x="142844" y="214290"/>
            <a:chExt cx="1000132" cy="1066206"/>
          </a:xfrm>
        </p:grpSpPr>
        <p:pic>
          <p:nvPicPr>
            <p:cNvPr id="5" name="Рисунок 4" descr="drawing-circus-tent-with-yellow_small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763" t="6383" r="10641" b="17021"/>
            <a:stretch>
              <a:fillRect/>
            </a:stretch>
          </p:blipFill>
          <p:spPr>
            <a:xfrm>
              <a:off x="142844" y="214290"/>
              <a:ext cx="1000132" cy="1000132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142844" y="357166"/>
              <a:ext cx="9492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ru-RU" sz="28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№</a:t>
              </a:r>
              <a:r>
                <a:rPr lang="ru-RU" sz="54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7</a:t>
              </a:r>
              <a:endParaRPr lang="ru-RU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928794" y="357166"/>
            <a:ext cx="592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число разделили на 3, если получили 12?.</a:t>
            </a:r>
            <a:endParaRPr lang="ru-RU" sz="3200" b="1" spc="3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4546" y="2500306"/>
            <a:ext cx="1000132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</a:t>
            </a:r>
            <a:endParaRPr lang="ru-RU" sz="54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7686" y="2500306"/>
            <a:ext cx="1000132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</a:t>
            </a:r>
            <a:endParaRPr lang="ru-RU" sz="54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388" y="2500306"/>
            <a:ext cx="1000132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54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 descr="0_e1e6a_c93779c6_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3500438"/>
            <a:ext cx="1774574" cy="324617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571472" y="357166"/>
            <a:ext cx="8286808" cy="2857520"/>
          </a:xfrm>
          <a:prstGeom prst="ribbon2">
            <a:avLst>
              <a:gd name="adj1" fmla="val 10667"/>
              <a:gd name="adj2" fmla="val 75000"/>
            </a:avLst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rawing-circus-tent-with-yellow_small.jp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63" t="6383" r="10641" b="17021"/>
          <a:stretch>
            <a:fillRect/>
          </a:stretch>
        </p:blipFill>
        <p:spPr>
          <a:xfrm>
            <a:off x="8072462" y="5857892"/>
            <a:ext cx="714380" cy="714380"/>
          </a:xfrm>
          <a:prstGeom prst="rect">
            <a:avLst/>
          </a:prstGeom>
        </p:spPr>
      </p:pic>
      <p:grpSp>
        <p:nvGrpSpPr>
          <p:cNvPr id="2" name="Группа 7"/>
          <p:cNvGrpSpPr/>
          <p:nvPr/>
        </p:nvGrpSpPr>
        <p:grpSpPr>
          <a:xfrm>
            <a:off x="142844" y="214290"/>
            <a:ext cx="1000132" cy="1066206"/>
            <a:chOff x="142844" y="214290"/>
            <a:chExt cx="1000132" cy="1066206"/>
          </a:xfrm>
        </p:grpSpPr>
        <p:pic>
          <p:nvPicPr>
            <p:cNvPr id="5" name="Рисунок 4" descr="drawing-circus-tent-with-yellow_small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763" t="6383" r="10641" b="17021"/>
            <a:stretch>
              <a:fillRect/>
            </a:stretch>
          </p:blipFill>
          <p:spPr>
            <a:xfrm>
              <a:off x="142844" y="214290"/>
              <a:ext cx="1000132" cy="1000132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142844" y="357166"/>
              <a:ext cx="9492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ru-RU" sz="28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№</a:t>
              </a:r>
              <a:r>
                <a:rPr lang="ru-RU" sz="54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8</a:t>
              </a:r>
              <a:endParaRPr lang="ru-RU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00166" y="357166"/>
            <a:ext cx="65722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Разгадай правило, по которому записан ряд чисел: 4, 8, 16, 32, … . Выбери число, которым нужно продолжить этот ряд.</a:t>
            </a:r>
            <a:endParaRPr lang="ru-RU" sz="3200" b="1" spc="3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3435494"/>
            <a:ext cx="928694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4584996"/>
            <a:ext cx="928694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5721510"/>
            <a:ext cx="928694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</a:t>
            </a:r>
            <a:endParaRPr lang="ru-RU" sz="40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 descr="0_e1e6a_c93779c6_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4750" y="3305358"/>
            <a:ext cx="2151122" cy="283828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372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Используемые источники: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двузначного числа на однозначное</dc:title>
  <dc:subject>тест 11 матем 3 класс</dc:subject>
  <dc:creator>corowina</dc:creator>
  <cp:lastModifiedBy>Sony</cp:lastModifiedBy>
  <cp:revision>20</cp:revision>
  <dcterms:created xsi:type="dcterms:W3CDTF">2014-03-06T17:35:41Z</dcterms:created>
  <dcterms:modified xsi:type="dcterms:W3CDTF">2015-11-15T17:18:09Z</dcterms:modified>
</cp:coreProperties>
</file>