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70" r:id="rId11"/>
    <p:sldId id="268" r:id="rId12"/>
    <p:sldId id="269" r:id="rId13"/>
    <p:sldId id="260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DE9"/>
    <a:srgbClr val="4C216D"/>
    <a:srgbClr val="035EF3"/>
    <a:srgbClr val="0C76EA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0F7E0-FB7E-46AA-A442-088DAA70AEE7}" type="datetimeFigureOut">
              <a:rPr lang="ru-RU" smtClean="0"/>
              <a:pPr/>
              <a:t>28.07.2018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A75CE8-9031-46A0-AEDA-5229A8851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0F7E0-FB7E-46AA-A442-088DAA70AEE7}" type="datetimeFigureOut">
              <a:rPr lang="ru-RU" smtClean="0"/>
              <a:pPr/>
              <a:t>28.07.2018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A75CE8-9031-46A0-AEDA-5229A8851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0F7E0-FB7E-46AA-A442-088DAA70AEE7}" type="datetimeFigureOut">
              <a:rPr lang="ru-RU" smtClean="0"/>
              <a:pPr/>
              <a:t>28.07.2018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A75CE8-9031-46A0-AEDA-5229A8851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0F7E0-FB7E-46AA-A442-088DAA70AEE7}" type="datetimeFigureOut">
              <a:rPr lang="ru-RU" smtClean="0"/>
              <a:pPr/>
              <a:t>28.07.2018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A75CE8-9031-46A0-AEDA-5229A8851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0F7E0-FB7E-46AA-A442-088DAA70AEE7}" type="datetimeFigureOut">
              <a:rPr lang="ru-RU" smtClean="0"/>
              <a:pPr/>
              <a:t>28.07.2018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A75CE8-9031-46A0-AEDA-5229A8851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0F7E0-FB7E-46AA-A442-088DAA70AEE7}" type="datetimeFigureOut">
              <a:rPr lang="ru-RU" smtClean="0"/>
              <a:pPr/>
              <a:t>28.07.2018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A75CE8-9031-46A0-AEDA-5229A8851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0F7E0-FB7E-46AA-A442-088DAA70AEE7}" type="datetimeFigureOut">
              <a:rPr lang="ru-RU" smtClean="0"/>
              <a:pPr/>
              <a:t>28.07.2018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A75CE8-9031-46A0-AEDA-5229A8851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ариса\Pictures\Рамки и фоны\Прямоугольные\0411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 rot="16200000">
            <a:off x="1158479" y="-1123805"/>
            <a:ext cx="6827043" cy="91365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9798/16969765.21b/0_8e461_180bed6_orig.png" TargetMode="External"/><Relationship Id="rId3" Type="http://schemas.openxmlformats.org/officeDocument/2006/relationships/hyperlink" Target="http://2.bp.blogspot.com/-sZbeCJsKY3o/VFVfGLB8ILI/AAAAAAAAlIo/pXJ5Jvlgogk/s1600/png_cerceve_forumgazel+(4).png" TargetMode="External"/><Relationship Id="rId7" Type="http://schemas.openxmlformats.org/officeDocument/2006/relationships/hyperlink" Target="https://img-fotki.yandex.ru/get/5706/200418627.8f/0_122916_76ce2108_orig.png" TargetMode="External"/><Relationship Id="rId12" Type="http://schemas.openxmlformats.org/officeDocument/2006/relationships/hyperlink" Target="http://img-fotki.yandex.ru/get/6606/47407354.6ea/0_e9dee_85b55575_orig.png" TargetMode="External"/><Relationship Id="rId2" Type="http://schemas.openxmlformats.org/officeDocument/2006/relationships/hyperlink" Target="http://www.v3wall.com/wallpaper/1680_1050/1005/1680_1050_2010051712313512243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me-00-00.ru/wp-content/uploads/2014/06/strneo-8.png" TargetMode="External"/><Relationship Id="rId11" Type="http://schemas.openxmlformats.org/officeDocument/2006/relationships/hyperlink" Target="http://rs40.pbsrc.com/albums/e229/4Dru/Alphabet/bz03336.gif~c200" TargetMode="External"/><Relationship Id="rId5" Type="http://schemas.openxmlformats.org/officeDocument/2006/relationships/hyperlink" Target="https://image.jimcdn.com/app/cms/image/transf/dimension=120x1024:format=png/path/s39a2c0ffd25de4fe/image/i21192f95082cfdd1/version/1401967918/image.png" TargetMode="External"/><Relationship Id="rId10" Type="http://schemas.openxmlformats.org/officeDocument/2006/relationships/hyperlink" Target="https://img-fotki.yandex.ru/get/5814/200418627.7e/0_1203ee_4d2dbf58_L.png" TargetMode="External"/><Relationship Id="rId4" Type="http://schemas.openxmlformats.org/officeDocument/2006/relationships/hyperlink" Target="http://materinstvo.ru/content/article_images/articles_10289/zanyatia-v-detskom-sadu-12.jpg" TargetMode="External"/><Relationship Id="rId9" Type="http://schemas.openxmlformats.org/officeDocument/2006/relationships/hyperlink" Target="http://www.chitalnya.ru/upload2/752/b35ba8c1596d312401d5f1c4b9e48717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6000" b="1" dirty="0">
                <a:solidFill>
                  <a:srgbClr val="00B050"/>
                </a:solidFill>
                <a:latin typeface="Bookman Old Style" pitchFamily="18" charset="0"/>
              </a:rPr>
              <a:t>Удивительные звуки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5666" y="3573016"/>
            <a:ext cx="6012668" cy="2160240"/>
          </a:xfrm>
        </p:spPr>
        <p:txBody>
          <a:bodyPr>
            <a:normAutofit fontScale="47500" lnSpcReduction="20000"/>
          </a:bodyPr>
          <a:lstStyle/>
          <a:p>
            <a:endParaRPr lang="ru-RU" sz="2400" b="1" dirty="0">
              <a:solidFill>
                <a:srgbClr val="035EF3"/>
              </a:solidFill>
            </a:endParaRPr>
          </a:p>
          <a:p>
            <a:endParaRPr lang="ru-RU" sz="2800" b="1" dirty="0">
              <a:solidFill>
                <a:srgbClr val="035EF3"/>
              </a:solidFill>
            </a:endParaRPr>
          </a:p>
          <a:p>
            <a:endParaRPr lang="ru-RU" sz="2800" b="1" dirty="0">
              <a:solidFill>
                <a:srgbClr val="035EF3"/>
              </a:solidFill>
            </a:endParaRPr>
          </a:p>
          <a:p>
            <a:r>
              <a:rPr lang="ru-RU" sz="9600" b="1" dirty="0">
                <a:solidFill>
                  <a:srgbClr val="2C0DE9"/>
                </a:solidFill>
              </a:rPr>
              <a:t>Русский язык, 2 класс</a:t>
            </a:r>
          </a:p>
          <a:p>
            <a:endParaRPr lang="ru-RU" sz="9600" b="1" dirty="0">
              <a:solidFill>
                <a:srgbClr val="2C0DE9"/>
              </a:solidFill>
            </a:endParaRPr>
          </a:p>
          <a:p>
            <a:endParaRPr lang="ru-RU" sz="9600" b="1" dirty="0">
              <a:solidFill>
                <a:srgbClr val="2C0DE9"/>
              </a:solidFill>
            </a:endParaRPr>
          </a:p>
          <a:p>
            <a:endParaRPr lang="ru-RU" sz="8000" b="1" dirty="0">
              <a:solidFill>
                <a:srgbClr val="2C0DE9"/>
              </a:solidFill>
            </a:endParaRPr>
          </a:p>
        </p:txBody>
      </p:sp>
      <p:pic>
        <p:nvPicPr>
          <p:cNvPr id="3074" name="Picture 2" descr="D:\Clipart\Детишки\zanyatia-v-detskom-sadu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876256" y="3068960"/>
            <a:ext cx="2114013" cy="3789040"/>
          </a:xfrm>
          <a:prstGeom prst="rect">
            <a:avLst/>
          </a:prstGeom>
          <a:noFill/>
        </p:spPr>
      </p:pic>
      <p:pic>
        <p:nvPicPr>
          <p:cNvPr id="10" name="Picture 3" descr="D:\Clipart\Детишки\Девочки\0_5effc_72c4197f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51520" y="3789040"/>
            <a:ext cx="1879383" cy="259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Clipart\Детишки\Девочки\0_5effc_72c4197f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23528" y="2852936"/>
            <a:ext cx="2610408" cy="3600000"/>
          </a:xfrm>
          <a:prstGeom prst="rect">
            <a:avLst/>
          </a:prstGeom>
          <a:noFill/>
        </p:spPr>
      </p:pic>
      <p:sp>
        <p:nvSpPr>
          <p:cNvPr id="8" name="Восьмиугольник 7"/>
          <p:cNvSpPr/>
          <p:nvPr/>
        </p:nvSpPr>
        <p:spPr>
          <a:xfrm>
            <a:off x="2771800" y="2780928"/>
            <a:ext cx="270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гласный</a:t>
            </a:r>
          </a:p>
        </p:txBody>
      </p:sp>
      <p:sp>
        <p:nvSpPr>
          <p:cNvPr id="10" name="Восьмиугольник 9"/>
          <p:cNvSpPr/>
          <p:nvPr/>
        </p:nvSpPr>
        <p:spPr>
          <a:xfrm>
            <a:off x="5652120" y="2780928"/>
            <a:ext cx="270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твёрдый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7604" y="764704"/>
            <a:ext cx="7128792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C0DE9"/>
                </a:solidFill>
              </a:rPr>
              <a:t> Звук </a:t>
            </a:r>
            <a:r>
              <a:rPr lang="en-US" sz="3200" b="1" dirty="0">
                <a:solidFill>
                  <a:srgbClr val="2C0DE9"/>
                </a:solidFill>
              </a:rPr>
              <a:t>[</a:t>
            </a:r>
            <a:r>
              <a:rPr lang="ru-RU" sz="3200" b="1" dirty="0">
                <a:solidFill>
                  <a:srgbClr val="2C0DE9"/>
                </a:solidFill>
              </a:rPr>
              <a:t>к</a:t>
            </a:r>
            <a:r>
              <a:rPr lang="en-US" sz="3200" b="1" dirty="0">
                <a:solidFill>
                  <a:srgbClr val="2C0DE9"/>
                </a:solidFill>
              </a:rPr>
              <a:t>]</a:t>
            </a:r>
            <a:r>
              <a:rPr lang="ru-RU" sz="3200" b="1" dirty="0">
                <a:solidFill>
                  <a:srgbClr val="2C0DE9"/>
                </a:solidFill>
              </a:rPr>
              <a:t> в слове </a:t>
            </a:r>
            <a:r>
              <a:rPr lang="ru-RU" sz="3200" b="1" i="1" dirty="0">
                <a:solidFill>
                  <a:srgbClr val="2C0DE9"/>
                </a:solidFill>
              </a:rPr>
              <a:t>САПОГ</a:t>
            </a:r>
            <a:r>
              <a:rPr lang="ru-RU" sz="3200" b="1" dirty="0">
                <a:solidFill>
                  <a:srgbClr val="2C0DE9"/>
                </a:solidFill>
              </a:rPr>
              <a:t>…</a:t>
            </a:r>
            <a:r>
              <a:rPr lang="ru-RU" sz="3200" b="1" i="1" dirty="0">
                <a:solidFill>
                  <a:srgbClr val="2C0DE9"/>
                </a:solidFill>
              </a:rPr>
              <a:t> </a:t>
            </a:r>
            <a:endParaRPr lang="ru-RU" sz="3200" b="1" dirty="0">
              <a:solidFill>
                <a:srgbClr val="2C0DE9"/>
              </a:solidFill>
            </a:endParaRPr>
          </a:p>
        </p:txBody>
      </p:sp>
      <p:pic>
        <p:nvPicPr>
          <p:cNvPr id="2053" name="Picture 5" descr="D:\Clipart\Стрелки\strneo-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949280"/>
            <a:ext cx="1224136" cy="504056"/>
          </a:xfrm>
          <a:prstGeom prst="rect">
            <a:avLst/>
          </a:prstGeom>
          <a:noFill/>
        </p:spPr>
      </p:pic>
      <p:sp>
        <p:nvSpPr>
          <p:cNvPr id="12" name="Восьмиугольник 11"/>
          <p:cNvSpPr/>
          <p:nvPr/>
        </p:nvSpPr>
        <p:spPr>
          <a:xfrm>
            <a:off x="4211960" y="4653136"/>
            <a:ext cx="2736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звонкий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Clipart\Детишки\Девочки\0_5effc_72c4197f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23528" y="2852936"/>
            <a:ext cx="2610408" cy="3600000"/>
          </a:xfrm>
          <a:prstGeom prst="rect">
            <a:avLst/>
          </a:prstGeom>
          <a:noFill/>
        </p:spPr>
      </p:pic>
      <p:sp>
        <p:nvSpPr>
          <p:cNvPr id="8" name="Восьмиугольник 7"/>
          <p:cNvSpPr/>
          <p:nvPr/>
        </p:nvSpPr>
        <p:spPr>
          <a:xfrm>
            <a:off x="2771800" y="2780928"/>
            <a:ext cx="270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пальто</a:t>
            </a:r>
          </a:p>
        </p:txBody>
      </p:sp>
      <p:sp>
        <p:nvSpPr>
          <p:cNvPr id="9" name="Восьмиугольник 8"/>
          <p:cNvSpPr/>
          <p:nvPr/>
        </p:nvSpPr>
        <p:spPr>
          <a:xfrm>
            <a:off x="4211960" y="4653136"/>
            <a:ext cx="2736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молния  </a:t>
            </a:r>
          </a:p>
        </p:txBody>
      </p:sp>
      <p:sp>
        <p:nvSpPr>
          <p:cNvPr id="10" name="Восьмиугольник 9"/>
          <p:cNvSpPr/>
          <p:nvPr/>
        </p:nvSpPr>
        <p:spPr>
          <a:xfrm>
            <a:off x="5652120" y="2780928"/>
            <a:ext cx="270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груша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7604" y="764704"/>
            <a:ext cx="7128792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C0DE9"/>
                </a:solidFill>
              </a:rPr>
              <a:t>Найди слово, в котором звуков больше, чем букв</a:t>
            </a:r>
            <a:r>
              <a:rPr lang="ru-RU" sz="3200" b="1" i="1" dirty="0">
                <a:solidFill>
                  <a:srgbClr val="2C0DE9"/>
                </a:solidFill>
              </a:rPr>
              <a:t> </a:t>
            </a:r>
            <a:endParaRPr lang="ru-RU" sz="3200" b="1" dirty="0">
              <a:solidFill>
                <a:srgbClr val="2C0DE9"/>
              </a:solidFill>
            </a:endParaRPr>
          </a:p>
        </p:txBody>
      </p:sp>
      <p:pic>
        <p:nvPicPr>
          <p:cNvPr id="2053" name="Picture 5" descr="D:\Clipart\Стрелки\strneo-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949280"/>
            <a:ext cx="1224136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о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о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Clipart\Детишки\Девочки\0_5effc_72c4197f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23528" y="2852936"/>
            <a:ext cx="2610408" cy="3600000"/>
          </a:xfrm>
          <a:prstGeom prst="rect">
            <a:avLst/>
          </a:prstGeom>
          <a:noFill/>
        </p:spPr>
      </p:pic>
      <p:sp>
        <p:nvSpPr>
          <p:cNvPr id="8" name="Восьмиугольник 7"/>
          <p:cNvSpPr/>
          <p:nvPr/>
        </p:nvSpPr>
        <p:spPr>
          <a:xfrm>
            <a:off x="2771800" y="2780928"/>
            <a:ext cx="270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яблоко</a:t>
            </a:r>
          </a:p>
        </p:txBody>
      </p:sp>
      <p:sp>
        <p:nvSpPr>
          <p:cNvPr id="9" name="Восьмиугольник 8"/>
          <p:cNvSpPr/>
          <p:nvPr/>
        </p:nvSpPr>
        <p:spPr>
          <a:xfrm>
            <a:off x="4211960" y="4653136"/>
            <a:ext cx="2736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  ельник</a:t>
            </a:r>
          </a:p>
        </p:txBody>
      </p:sp>
      <p:sp>
        <p:nvSpPr>
          <p:cNvPr id="10" name="Восьмиугольник 9"/>
          <p:cNvSpPr/>
          <p:nvPr/>
        </p:nvSpPr>
        <p:spPr>
          <a:xfrm>
            <a:off x="5652120" y="2780928"/>
            <a:ext cx="270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коньки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7604" y="764704"/>
            <a:ext cx="7128792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C0DE9"/>
                </a:solidFill>
              </a:rPr>
              <a:t>Найди слово, в котором букв больше, чем звуков </a:t>
            </a:r>
            <a:r>
              <a:rPr lang="ru-RU" sz="3200" b="1" i="1" dirty="0">
                <a:solidFill>
                  <a:srgbClr val="2C0DE9"/>
                </a:solidFill>
              </a:rPr>
              <a:t> </a:t>
            </a:r>
            <a:endParaRPr lang="ru-RU" sz="3200" b="1" dirty="0">
              <a:solidFill>
                <a:srgbClr val="2C0DE9"/>
              </a:solidFill>
            </a:endParaRPr>
          </a:p>
        </p:txBody>
      </p:sp>
      <p:pic>
        <p:nvPicPr>
          <p:cNvPr id="2053" name="Picture 5" descr="D:\Clipart\Стрелки\strneo-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949280"/>
            <a:ext cx="1224136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7" name="Picture 25" descr="http://www.playcast.ru/uploads/2015/11/25/160369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-315416"/>
            <a:ext cx="7776864" cy="3744416"/>
          </a:xfrm>
          <a:prstGeom prst="rect">
            <a:avLst/>
          </a:prstGeom>
          <a:noFill/>
        </p:spPr>
      </p:pic>
      <p:pic>
        <p:nvPicPr>
          <p:cNvPr id="3091" name="Picture 19" descr="&amp;tcy;&amp;rcy;&amp;acy;&amp;vcy;&amp;a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4365104"/>
            <a:ext cx="2857500" cy="1714500"/>
          </a:xfrm>
          <a:prstGeom prst="rect">
            <a:avLst/>
          </a:prstGeom>
          <a:noFill/>
        </p:spPr>
      </p:pic>
      <p:pic>
        <p:nvPicPr>
          <p:cNvPr id="14" name="Picture 17" descr="&amp;tcy;&amp;rcy;&amp;acy;&amp;vcy;&amp;a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4427984" y="3356992"/>
            <a:ext cx="453650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9" name="Picture 17" descr="&amp;tcy;&amp;rcy;&amp;acy;&amp;vcy;&amp;a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501008"/>
            <a:ext cx="475252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8316416" y="6021288"/>
            <a:ext cx="648072" cy="648072"/>
          </a:xfrm>
          <a:prstGeom prst="mathMultiply">
            <a:avLst/>
          </a:prstGeom>
          <a:solidFill>
            <a:srgbClr val="2C0DE9"/>
          </a:solidFill>
          <a:ln>
            <a:solidFill>
              <a:srgbClr val="2C0DE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img-fotki.yandex.ru/get/5706/200418627.8f/0_122916_76ce2108_ori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3429000"/>
            <a:ext cx="2452707" cy="3041819"/>
          </a:xfrm>
          <a:prstGeom prst="rect">
            <a:avLst/>
          </a:prstGeom>
          <a:noFill/>
        </p:spPr>
      </p:pic>
      <p:pic>
        <p:nvPicPr>
          <p:cNvPr id="3076" name="Picture 4" descr="http://img-fotki.yandex.ru/get/9798/16969765.21b/0_8e461_180bed6_orig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169" y="3395716"/>
            <a:ext cx="2016224" cy="2841596"/>
          </a:xfrm>
          <a:prstGeom prst="rect">
            <a:avLst/>
          </a:prstGeom>
          <a:noFill/>
        </p:spPr>
      </p:pic>
      <p:pic>
        <p:nvPicPr>
          <p:cNvPr id="3082" name="Picture 10" descr="http://img-fotki.yandex.ru/get/6606/47407354.6ea/0_e9dee_85b55575_orig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587605">
            <a:off x="3019117" y="4629001"/>
            <a:ext cx="1872208" cy="1550269"/>
          </a:xfrm>
          <a:prstGeom prst="rect">
            <a:avLst/>
          </a:prstGeom>
          <a:noFill/>
        </p:spPr>
      </p:pic>
      <p:pic>
        <p:nvPicPr>
          <p:cNvPr id="3084" name="Picture 12" descr="http://rs40.pbsrc.com/albums/e229/4Dru/Alphabet/bz03336.gif%7Ec200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517459">
            <a:off x="3308555" y="4685836"/>
            <a:ext cx="857380" cy="857380"/>
          </a:xfrm>
          <a:prstGeom prst="rect">
            <a:avLst/>
          </a:prstGeom>
          <a:noFill/>
        </p:spPr>
      </p:pic>
      <p:pic>
        <p:nvPicPr>
          <p:cNvPr id="3087" name="Picture 15" descr="D:\Clipart\Алфавит\Веселый алфавит\4396251-6411195e8a7ee80f.pn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82331">
            <a:off x="3913569" y="4975664"/>
            <a:ext cx="906701" cy="957221"/>
          </a:xfrm>
          <a:prstGeom prst="rect">
            <a:avLst/>
          </a:prstGeom>
          <a:noFill/>
        </p:spPr>
      </p:pic>
      <p:pic>
        <p:nvPicPr>
          <p:cNvPr id="3095" name="Picture 23" descr="http://www.chitalnya.ru/upload2/752/b35ba8c1596d312401d5f1c4b9e48717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548680"/>
            <a:ext cx="2952328" cy="2523951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S_bukvarem_uselis_kukl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-3.7037E-7 C 0.06893 -3.7037E-7 0.125 0.05046 0.125 0.11273 C 0.125 0.17477 0.06893 0.22546 -4.44444E-6 0.22546 C -0.06892 0.22546 -0.125 0.17477 -0.125 0.11273 C -0.125 0.05046 -0.06892 -3.7037E-7 -4.44444E-6 -3.7037E-7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Использованные источники</a:t>
            </a:r>
            <a:endParaRPr kumimoji="0" lang="ru-RU" sz="48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91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2C0DE9"/>
                </a:solidFill>
                <a:hlinkClick r:id="rId2"/>
              </a:rPr>
              <a:t>Фон</a:t>
            </a:r>
            <a:endParaRPr lang="ru-RU" b="1" dirty="0">
              <a:solidFill>
                <a:srgbClr val="2C0DE9"/>
              </a:solidFill>
            </a:endParaRPr>
          </a:p>
          <a:p>
            <a:r>
              <a:rPr lang="ru-RU" b="1" dirty="0">
                <a:solidFill>
                  <a:srgbClr val="2C0DE9"/>
                </a:solidFill>
                <a:hlinkClick r:id="rId3"/>
              </a:rPr>
              <a:t>Рамка</a:t>
            </a:r>
            <a:endParaRPr lang="ru-RU" b="1" dirty="0">
              <a:solidFill>
                <a:srgbClr val="2C0DE9"/>
              </a:solidFill>
            </a:endParaRPr>
          </a:p>
          <a:p>
            <a:r>
              <a:rPr lang="ru-RU" b="1" dirty="0">
                <a:solidFill>
                  <a:srgbClr val="2C0DE9"/>
                </a:solidFill>
                <a:hlinkClick r:id="rId4"/>
              </a:rPr>
              <a:t>Воспитатель</a:t>
            </a:r>
            <a:endParaRPr lang="ru-RU" b="1" dirty="0">
              <a:solidFill>
                <a:srgbClr val="2C0DE9"/>
              </a:solidFill>
            </a:endParaRPr>
          </a:p>
          <a:p>
            <a:r>
              <a:rPr lang="ru-RU" b="1" dirty="0">
                <a:solidFill>
                  <a:srgbClr val="2C0DE9"/>
                </a:solidFill>
                <a:hlinkClick r:id="rId5"/>
              </a:rPr>
              <a:t>Девочка</a:t>
            </a:r>
            <a:endParaRPr lang="ru-RU" b="1" dirty="0">
              <a:solidFill>
                <a:srgbClr val="2C0DE9"/>
              </a:solidFill>
            </a:endParaRPr>
          </a:p>
          <a:p>
            <a:r>
              <a:rPr lang="ru-RU" b="1" dirty="0">
                <a:solidFill>
                  <a:srgbClr val="2C0DE9"/>
                </a:solidFill>
                <a:hlinkClick r:id="rId6"/>
              </a:rPr>
              <a:t>Стрелка </a:t>
            </a:r>
            <a:endParaRPr lang="ru-RU" b="1" dirty="0">
              <a:solidFill>
                <a:srgbClr val="2C0DE9"/>
              </a:solidFill>
            </a:endParaRPr>
          </a:p>
          <a:p>
            <a:r>
              <a:rPr lang="ru-RU" b="1" dirty="0">
                <a:solidFill>
                  <a:srgbClr val="2C0DE9"/>
                </a:solidFill>
                <a:hlinkClick r:id="rId7"/>
              </a:rPr>
              <a:t>Кукла в голубом платье</a:t>
            </a:r>
            <a:endParaRPr lang="ru-RU" b="1" dirty="0">
              <a:solidFill>
                <a:srgbClr val="2C0DE9"/>
              </a:solidFill>
            </a:endParaRPr>
          </a:p>
          <a:p>
            <a:r>
              <a:rPr lang="ru-RU" b="1" dirty="0">
                <a:solidFill>
                  <a:srgbClr val="2C0DE9"/>
                </a:solidFill>
                <a:hlinkClick r:id="rId8"/>
              </a:rPr>
              <a:t>Кукла с книгой</a:t>
            </a:r>
            <a:endParaRPr lang="ru-RU" b="1" dirty="0">
              <a:solidFill>
                <a:srgbClr val="2C0DE9"/>
              </a:solidFill>
            </a:endParaRPr>
          </a:p>
          <a:p>
            <a:r>
              <a:rPr lang="ru-RU" b="1" dirty="0">
                <a:solidFill>
                  <a:srgbClr val="2C0DE9"/>
                </a:solidFill>
                <a:hlinkClick r:id="rId9"/>
              </a:rPr>
              <a:t>Ветер</a:t>
            </a:r>
            <a:endParaRPr lang="ru-RU" b="1" dirty="0">
              <a:solidFill>
                <a:srgbClr val="2C0DE9"/>
              </a:solidFill>
            </a:endParaRPr>
          </a:p>
          <a:p>
            <a:r>
              <a:rPr lang="ru-RU" b="1" dirty="0">
                <a:solidFill>
                  <a:srgbClr val="2C0DE9"/>
                </a:solidFill>
                <a:hlinkClick r:id="rId10"/>
              </a:rPr>
              <a:t>Трава</a:t>
            </a:r>
            <a:endParaRPr lang="ru-RU" b="1" dirty="0">
              <a:solidFill>
                <a:srgbClr val="2C0DE9"/>
              </a:solidFill>
            </a:endParaRPr>
          </a:p>
          <a:p>
            <a:r>
              <a:rPr lang="ru-RU" b="1" dirty="0">
                <a:solidFill>
                  <a:srgbClr val="2C0DE9"/>
                </a:solidFill>
                <a:hlinkClick r:id="rId11"/>
              </a:rPr>
              <a:t>Буква А</a:t>
            </a:r>
            <a:endParaRPr lang="ru-RU" b="1" dirty="0">
              <a:solidFill>
                <a:srgbClr val="2C0DE9"/>
              </a:solidFill>
            </a:endParaRPr>
          </a:p>
          <a:p>
            <a:r>
              <a:rPr lang="ru-RU" b="1" dirty="0">
                <a:solidFill>
                  <a:srgbClr val="2C0DE9"/>
                </a:solidFill>
                <a:hlinkClick r:id="rId12"/>
              </a:rPr>
              <a:t>Книга</a:t>
            </a:r>
            <a:endParaRPr lang="ru-RU" b="1" dirty="0">
              <a:solidFill>
                <a:srgbClr val="2C0DE9"/>
              </a:solidFill>
            </a:endParaRPr>
          </a:p>
          <a:p>
            <a:r>
              <a:rPr lang="ru-RU" b="1" dirty="0">
                <a:solidFill>
                  <a:srgbClr val="2C0DE9"/>
                </a:solidFill>
              </a:rPr>
              <a:t>Звуки обработаны в программе </a:t>
            </a:r>
            <a:r>
              <a:rPr lang="en-US" b="1" dirty="0">
                <a:solidFill>
                  <a:srgbClr val="2C0DE9"/>
                </a:solidFill>
              </a:rPr>
              <a:t>Audacity</a:t>
            </a:r>
            <a:endParaRPr lang="ru-RU" b="1" dirty="0">
              <a:solidFill>
                <a:srgbClr val="2C0DE9"/>
              </a:solidFill>
            </a:endParaRPr>
          </a:p>
          <a:p>
            <a:endParaRPr lang="ru-RU" dirty="0">
              <a:solidFill>
                <a:srgbClr val="2C0DE9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Clipart\Детишки\Девочки\0_5effc_72c4197f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51520" y="2852936"/>
            <a:ext cx="2610408" cy="3600000"/>
          </a:xfrm>
          <a:prstGeom prst="rect">
            <a:avLst/>
          </a:prstGeom>
          <a:noFill/>
        </p:spPr>
      </p:pic>
      <p:sp>
        <p:nvSpPr>
          <p:cNvPr id="8" name="Восьмиугольник 7"/>
          <p:cNvSpPr/>
          <p:nvPr/>
        </p:nvSpPr>
        <p:spPr>
          <a:xfrm>
            <a:off x="2843808" y="2780928"/>
            <a:ext cx="234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9" name="Восьмиугольник 8"/>
          <p:cNvSpPr/>
          <p:nvPr/>
        </p:nvSpPr>
        <p:spPr>
          <a:xfrm>
            <a:off x="4211960" y="4653136"/>
            <a:ext cx="234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0" name="Восьмиугольник 9"/>
          <p:cNvSpPr/>
          <p:nvPr/>
        </p:nvSpPr>
        <p:spPr>
          <a:xfrm>
            <a:off x="5652120" y="2780928"/>
            <a:ext cx="234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7604" y="764704"/>
            <a:ext cx="7128792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2C0DE9"/>
                </a:solidFill>
              </a:rPr>
              <a:t>В русском языке гласных звуков …</a:t>
            </a:r>
          </a:p>
        </p:txBody>
      </p:sp>
      <p:pic>
        <p:nvPicPr>
          <p:cNvPr id="2053" name="Picture 5" descr="D:\Clipart\Стрелки\strneo-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949280"/>
            <a:ext cx="1224136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Clipart\Детишки\Девочки\0_5effc_72c4197f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23528" y="2852936"/>
            <a:ext cx="2610408" cy="3600000"/>
          </a:xfrm>
          <a:prstGeom prst="rect">
            <a:avLst/>
          </a:prstGeom>
          <a:noFill/>
        </p:spPr>
      </p:pic>
      <p:sp>
        <p:nvSpPr>
          <p:cNvPr id="8" name="Восьмиугольник 7"/>
          <p:cNvSpPr/>
          <p:nvPr/>
        </p:nvSpPr>
        <p:spPr>
          <a:xfrm>
            <a:off x="2843808" y="2780928"/>
            <a:ext cx="234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видим</a:t>
            </a:r>
          </a:p>
        </p:txBody>
      </p:sp>
      <p:sp>
        <p:nvSpPr>
          <p:cNvPr id="9" name="Восьмиугольник 8"/>
          <p:cNvSpPr/>
          <p:nvPr/>
        </p:nvSpPr>
        <p:spPr>
          <a:xfrm>
            <a:off x="4211960" y="4653136"/>
            <a:ext cx="234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пишем</a:t>
            </a:r>
          </a:p>
        </p:txBody>
      </p:sp>
      <p:sp>
        <p:nvSpPr>
          <p:cNvPr id="10" name="Восьмиугольник 9"/>
          <p:cNvSpPr/>
          <p:nvPr/>
        </p:nvSpPr>
        <p:spPr>
          <a:xfrm>
            <a:off x="5652120" y="2780928"/>
            <a:ext cx="2592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слышим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7604" y="764704"/>
            <a:ext cx="7128792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2C0DE9"/>
                </a:solidFill>
              </a:rPr>
              <a:t>Звуки мы …</a:t>
            </a:r>
          </a:p>
        </p:txBody>
      </p:sp>
      <p:pic>
        <p:nvPicPr>
          <p:cNvPr id="2053" name="Picture 5" descr="D:\Clipart\Стрелки\strneo-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949280"/>
            <a:ext cx="1224136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Clipart\Детишки\Девочки\0_5effc_72c4197f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23528" y="2852936"/>
            <a:ext cx="2610408" cy="3600000"/>
          </a:xfrm>
          <a:prstGeom prst="rect">
            <a:avLst/>
          </a:prstGeom>
          <a:noFill/>
        </p:spPr>
      </p:pic>
      <p:sp>
        <p:nvSpPr>
          <p:cNvPr id="8" name="Восьмиугольник 7"/>
          <p:cNvSpPr/>
          <p:nvPr/>
        </p:nvSpPr>
        <p:spPr>
          <a:xfrm>
            <a:off x="2843808" y="2780928"/>
            <a:ext cx="234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буквы</a:t>
            </a:r>
          </a:p>
        </p:txBody>
      </p:sp>
      <p:sp>
        <p:nvSpPr>
          <p:cNvPr id="9" name="Восьмиугольник 8"/>
          <p:cNvSpPr/>
          <p:nvPr/>
        </p:nvSpPr>
        <p:spPr>
          <a:xfrm>
            <a:off x="4211960" y="4653136"/>
            <a:ext cx="234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слова</a:t>
            </a:r>
          </a:p>
        </p:txBody>
      </p:sp>
      <p:sp>
        <p:nvSpPr>
          <p:cNvPr id="10" name="Восьмиугольник 9"/>
          <p:cNvSpPr/>
          <p:nvPr/>
        </p:nvSpPr>
        <p:spPr>
          <a:xfrm>
            <a:off x="5652120" y="2780928"/>
            <a:ext cx="234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звуки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7604" y="764704"/>
            <a:ext cx="7128792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2C0DE9"/>
                </a:solidFill>
              </a:rPr>
              <a:t>Я, Е, Ё, Ю - это…</a:t>
            </a:r>
          </a:p>
        </p:txBody>
      </p:sp>
      <p:pic>
        <p:nvPicPr>
          <p:cNvPr id="2053" name="Picture 5" descr="D:\Clipart\Стрелки\strneo-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949280"/>
            <a:ext cx="1224136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Clipart\Детишки\Девочки\0_5effc_72c4197f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23528" y="2852936"/>
            <a:ext cx="2610408" cy="3600000"/>
          </a:xfrm>
          <a:prstGeom prst="rect">
            <a:avLst/>
          </a:prstGeom>
          <a:noFill/>
        </p:spPr>
      </p:pic>
      <p:sp>
        <p:nvSpPr>
          <p:cNvPr id="8" name="Восьмиугольник 7"/>
          <p:cNvSpPr/>
          <p:nvPr/>
        </p:nvSpPr>
        <p:spPr>
          <a:xfrm>
            <a:off x="2771800" y="2780928"/>
            <a:ext cx="270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Е, Ё, Я, Ю</a:t>
            </a:r>
          </a:p>
        </p:txBody>
      </p:sp>
      <p:sp>
        <p:nvSpPr>
          <p:cNvPr id="9" name="Восьмиугольник 8"/>
          <p:cNvSpPr/>
          <p:nvPr/>
        </p:nvSpPr>
        <p:spPr>
          <a:xfrm>
            <a:off x="4211960" y="4653136"/>
            <a:ext cx="234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Ь, Ъ</a:t>
            </a:r>
          </a:p>
        </p:txBody>
      </p:sp>
      <p:sp>
        <p:nvSpPr>
          <p:cNvPr id="10" name="Восьмиугольник 9"/>
          <p:cNvSpPr/>
          <p:nvPr/>
        </p:nvSpPr>
        <p:spPr>
          <a:xfrm>
            <a:off x="5652120" y="2780928"/>
            <a:ext cx="2592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Ы, Э, 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7604" y="764704"/>
            <a:ext cx="7128792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2C0DE9"/>
                </a:solidFill>
              </a:rPr>
              <a:t>Звуков не обозначают буквы …</a:t>
            </a:r>
          </a:p>
        </p:txBody>
      </p:sp>
      <p:pic>
        <p:nvPicPr>
          <p:cNvPr id="2053" name="Picture 5" descr="D:\Clipart\Стрелки\strneo-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949280"/>
            <a:ext cx="1224136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о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о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Clipart\Детишки\Девочки\0_5effc_72c4197f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23528" y="2852936"/>
            <a:ext cx="2610408" cy="3600000"/>
          </a:xfrm>
          <a:prstGeom prst="rect">
            <a:avLst/>
          </a:prstGeom>
          <a:noFill/>
        </p:spPr>
      </p:pic>
      <p:sp>
        <p:nvSpPr>
          <p:cNvPr id="8" name="Восьмиугольник 7"/>
          <p:cNvSpPr/>
          <p:nvPr/>
        </p:nvSpPr>
        <p:spPr>
          <a:xfrm>
            <a:off x="2771800" y="2780928"/>
            <a:ext cx="270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Й, Ч, Щ</a:t>
            </a:r>
          </a:p>
        </p:txBody>
      </p:sp>
      <p:sp>
        <p:nvSpPr>
          <p:cNvPr id="9" name="Восьмиугольник 8"/>
          <p:cNvSpPr/>
          <p:nvPr/>
        </p:nvSpPr>
        <p:spPr>
          <a:xfrm>
            <a:off x="4211960" y="4653136"/>
            <a:ext cx="234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И, Ю, Я</a:t>
            </a:r>
          </a:p>
        </p:txBody>
      </p:sp>
      <p:sp>
        <p:nvSpPr>
          <p:cNvPr id="10" name="Восьмиугольник 9"/>
          <p:cNvSpPr/>
          <p:nvPr/>
        </p:nvSpPr>
        <p:spPr>
          <a:xfrm>
            <a:off x="5652120" y="2780928"/>
            <a:ext cx="2592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Ж, Ш, Ц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7604" y="764704"/>
            <a:ext cx="7128792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2C0DE9"/>
                </a:solidFill>
              </a:rPr>
              <a:t>Всегда мягкие …</a:t>
            </a:r>
          </a:p>
        </p:txBody>
      </p:sp>
      <p:pic>
        <p:nvPicPr>
          <p:cNvPr id="2053" name="Picture 5" descr="D:\Clipart\Стрелки\strneo-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949280"/>
            <a:ext cx="1224136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Clipart\Детишки\Девочки\0_5effc_72c4197f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23528" y="2852936"/>
            <a:ext cx="2610408" cy="3600000"/>
          </a:xfrm>
          <a:prstGeom prst="rect">
            <a:avLst/>
          </a:prstGeom>
          <a:noFill/>
        </p:spPr>
      </p:pic>
      <p:sp>
        <p:nvSpPr>
          <p:cNvPr id="8" name="Восьмиугольник 7"/>
          <p:cNvSpPr/>
          <p:nvPr/>
        </p:nvSpPr>
        <p:spPr>
          <a:xfrm>
            <a:off x="2771800" y="2780928"/>
            <a:ext cx="270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Ь, Е, Я, И</a:t>
            </a:r>
          </a:p>
        </p:txBody>
      </p:sp>
      <p:sp>
        <p:nvSpPr>
          <p:cNvPr id="9" name="Восьмиугольник 8"/>
          <p:cNvSpPr/>
          <p:nvPr/>
        </p:nvSpPr>
        <p:spPr>
          <a:xfrm>
            <a:off x="4211960" y="4653136"/>
            <a:ext cx="2736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А, О, У, Ы  </a:t>
            </a:r>
          </a:p>
        </p:txBody>
      </p:sp>
      <p:sp>
        <p:nvSpPr>
          <p:cNvPr id="10" name="Восьмиугольник 9"/>
          <p:cNvSpPr/>
          <p:nvPr/>
        </p:nvSpPr>
        <p:spPr>
          <a:xfrm>
            <a:off x="5652120" y="2780928"/>
            <a:ext cx="270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Ж, Ш, Ц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7604" y="764704"/>
            <a:ext cx="7128792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2C0DE9"/>
                </a:solidFill>
              </a:rPr>
              <a:t>Твёрдость согласных звуков обозначают …</a:t>
            </a:r>
          </a:p>
        </p:txBody>
      </p:sp>
      <p:pic>
        <p:nvPicPr>
          <p:cNvPr id="2053" name="Picture 5" descr="D:\Clipart\Стрелки\strneo-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949280"/>
            <a:ext cx="1224136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Clipart\Детишки\Девочки\0_5effc_72c4197f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23528" y="2852936"/>
            <a:ext cx="2610408" cy="3600000"/>
          </a:xfrm>
          <a:prstGeom prst="rect">
            <a:avLst/>
          </a:prstGeom>
          <a:noFill/>
        </p:spPr>
      </p:pic>
      <p:sp>
        <p:nvSpPr>
          <p:cNvPr id="8" name="Восьмиугольник 7"/>
          <p:cNvSpPr/>
          <p:nvPr/>
        </p:nvSpPr>
        <p:spPr>
          <a:xfrm>
            <a:off x="2771800" y="2780928"/>
            <a:ext cx="270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 звук</a:t>
            </a:r>
          </a:p>
        </p:txBody>
      </p:sp>
      <p:sp>
        <p:nvSpPr>
          <p:cNvPr id="9" name="Восьмиугольник 8"/>
          <p:cNvSpPr/>
          <p:nvPr/>
        </p:nvSpPr>
        <p:spPr>
          <a:xfrm>
            <a:off x="4211960" y="4653136"/>
            <a:ext cx="2736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 звука  </a:t>
            </a:r>
          </a:p>
        </p:txBody>
      </p:sp>
      <p:sp>
        <p:nvSpPr>
          <p:cNvPr id="10" name="Восьмиугольник 9"/>
          <p:cNvSpPr/>
          <p:nvPr/>
        </p:nvSpPr>
        <p:spPr>
          <a:xfrm>
            <a:off x="5652120" y="2780928"/>
            <a:ext cx="270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 звука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7604" y="764704"/>
            <a:ext cx="7128792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C0DE9"/>
                </a:solidFill>
              </a:rPr>
              <a:t>В начале слова, после гласной, ь и ъ знаков буквы </a:t>
            </a:r>
            <a:r>
              <a:rPr lang="ru-RU" sz="3200" b="1" i="1" dirty="0">
                <a:solidFill>
                  <a:srgbClr val="2C0DE9"/>
                </a:solidFill>
              </a:rPr>
              <a:t>я, е, ё, ю </a:t>
            </a:r>
            <a:r>
              <a:rPr lang="ru-RU" sz="3200" b="1" dirty="0">
                <a:solidFill>
                  <a:srgbClr val="2C0DE9"/>
                </a:solidFill>
              </a:rPr>
              <a:t>обозначают …</a:t>
            </a:r>
          </a:p>
        </p:txBody>
      </p:sp>
      <p:pic>
        <p:nvPicPr>
          <p:cNvPr id="2053" name="Picture 5" descr="D:\Clipart\Стрелки\strneo-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949280"/>
            <a:ext cx="1224136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Clipart\Детишки\Девочки\0_5effc_72c4197f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23528" y="2852936"/>
            <a:ext cx="2610408" cy="3600000"/>
          </a:xfrm>
          <a:prstGeom prst="rect">
            <a:avLst/>
          </a:prstGeom>
          <a:noFill/>
        </p:spPr>
      </p:pic>
      <p:sp>
        <p:nvSpPr>
          <p:cNvPr id="8" name="Восьмиугольник 7"/>
          <p:cNvSpPr/>
          <p:nvPr/>
        </p:nvSpPr>
        <p:spPr>
          <a:xfrm>
            <a:off x="2771800" y="2780928"/>
            <a:ext cx="270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глухой</a:t>
            </a:r>
          </a:p>
        </p:txBody>
      </p:sp>
      <p:sp>
        <p:nvSpPr>
          <p:cNvPr id="9" name="Восьмиугольник 8"/>
          <p:cNvSpPr/>
          <p:nvPr/>
        </p:nvSpPr>
        <p:spPr>
          <a:xfrm>
            <a:off x="4211960" y="4653136"/>
            <a:ext cx="2736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ударный  </a:t>
            </a:r>
          </a:p>
        </p:txBody>
      </p:sp>
      <p:sp>
        <p:nvSpPr>
          <p:cNvPr id="10" name="Восьмиугольник 9"/>
          <p:cNvSpPr/>
          <p:nvPr/>
        </p:nvSpPr>
        <p:spPr>
          <a:xfrm>
            <a:off x="5652120" y="2780928"/>
            <a:ext cx="2700000" cy="108000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твёрдый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7604" y="764704"/>
            <a:ext cx="7128792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C0DE9"/>
                </a:solidFill>
              </a:rPr>
              <a:t>Звук </a:t>
            </a:r>
            <a:r>
              <a:rPr lang="en-US" sz="3200" b="1" dirty="0">
                <a:solidFill>
                  <a:srgbClr val="2C0DE9"/>
                </a:solidFill>
              </a:rPr>
              <a:t>[a]</a:t>
            </a:r>
            <a:r>
              <a:rPr lang="ru-RU" sz="3200" b="1" dirty="0">
                <a:solidFill>
                  <a:srgbClr val="2C0DE9"/>
                </a:solidFill>
              </a:rPr>
              <a:t> в слове </a:t>
            </a:r>
            <a:r>
              <a:rPr lang="ru-RU" sz="3200" b="1" i="1" dirty="0">
                <a:solidFill>
                  <a:srgbClr val="2C0DE9"/>
                </a:solidFill>
              </a:rPr>
              <a:t>МАРКИ </a:t>
            </a:r>
            <a:r>
              <a:rPr lang="ru-RU" sz="3200" b="1" dirty="0">
                <a:solidFill>
                  <a:srgbClr val="2C0DE9"/>
                </a:solidFill>
              </a:rPr>
              <a:t> …</a:t>
            </a:r>
          </a:p>
        </p:txBody>
      </p:sp>
      <p:pic>
        <p:nvPicPr>
          <p:cNvPr id="2053" name="Picture 5" descr="D:\Clipart\Стрелки\strneo-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949280"/>
            <a:ext cx="1224136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198</Words>
  <Application>Microsoft Office PowerPoint</Application>
  <PresentationFormat>Экран (4:3)</PresentationFormat>
  <Paragraphs>63</Paragraphs>
  <Slides>14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Tahoma</vt:lpstr>
      <vt:lpstr>Тема Office</vt:lpstr>
      <vt:lpstr>Удивительные звуки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 </cp:lastModifiedBy>
  <cp:revision>44</cp:revision>
  <dcterms:created xsi:type="dcterms:W3CDTF">2016-04-12T17:06:57Z</dcterms:created>
  <dcterms:modified xsi:type="dcterms:W3CDTF">2018-07-28T18:02:07Z</dcterms:modified>
</cp:coreProperties>
</file>