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20" r:id="rId5"/>
    <p:sldMasterId id="2147483732" r:id="rId6"/>
    <p:sldMasterId id="2147483744" r:id="rId7"/>
    <p:sldMasterId id="2147483852" r:id="rId8"/>
    <p:sldMasterId id="2147483864" r:id="rId9"/>
  </p:sldMasterIdLst>
  <p:notesMasterIdLst>
    <p:notesMasterId r:id="rId37"/>
  </p:notesMasterIdLst>
  <p:sldIdLst>
    <p:sldId id="396" r:id="rId10"/>
    <p:sldId id="397" r:id="rId11"/>
    <p:sldId id="398" r:id="rId12"/>
    <p:sldId id="346" r:id="rId13"/>
    <p:sldId id="281" r:id="rId14"/>
    <p:sldId id="282" r:id="rId15"/>
    <p:sldId id="362" r:id="rId16"/>
    <p:sldId id="377" r:id="rId17"/>
    <p:sldId id="347" r:id="rId18"/>
    <p:sldId id="286" r:id="rId19"/>
    <p:sldId id="287" r:id="rId20"/>
    <p:sldId id="363" r:id="rId21"/>
    <p:sldId id="378" r:id="rId22"/>
    <p:sldId id="348" r:id="rId23"/>
    <p:sldId id="291" r:id="rId24"/>
    <p:sldId id="292" r:id="rId25"/>
    <p:sldId id="364" r:id="rId26"/>
    <p:sldId id="379" r:id="rId27"/>
    <p:sldId id="349" r:id="rId28"/>
    <p:sldId id="296" r:id="rId29"/>
    <p:sldId id="297" r:id="rId30"/>
    <p:sldId id="365" r:id="rId31"/>
    <p:sldId id="392" r:id="rId32"/>
    <p:sldId id="399" r:id="rId33"/>
    <p:sldId id="400" r:id="rId34"/>
    <p:sldId id="342" r:id="rId35"/>
    <p:sldId id="4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DBB7"/>
    <a:srgbClr val="0033CC"/>
    <a:srgbClr val="B9E4FF"/>
    <a:srgbClr val="FFE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8ADF9-8BE1-4AF1-BBB0-0678789F1FBA}" type="doc">
      <dgm:prSet loTypeId="urn:microsoft.com/office/officeart/2005/8/layout/hProcess3" loCatId="process" qsTypeId="urn:microsoft.com/office/officeart/2005/8/quickstyle/3d1" qsCatId="3D" csTypeId="urn:microsoft.com/office/officeart/2005/8/colors/accent2_2" csCatId="accent2" phldr="1"/>
      <dgm:spPr/>
    </dgm:pt>
    <dgm:pt modelId="{0A8837AA-537A-4629-B12F-220BD576637A}">
      <dgm:prSet phldrT="[Текст]" custT="1"/>
      <dgm:spPr/>
      <dgm:t>
        <a:bodyPr/>
        <a:lstStyle/>
        <a:p>
          <a:pPr algn="l"/>
          <a:r>
            <a:rPr lang="ru-RU" sz="1600" b="1" i="0" dirty="0">
              <a:solidFill>
                <a:srgbClr val="FFFF00"/>
              </a:solidFill>
              <a:latin typeface="Constantia" pitchFamily="18" charset="0"/>
            </a:rPr>
            <a:t>ТЕКСТ </a:t>
          </a:r>
        </a:p>
        <a:p>
          <a:pPr algn="l"/>
          <a:r>
            <a:rPr lang="ru-RU" sz="1600" b="1" i="0" dirty="0">
              <a:solidFill>
                <a:srgbClr val="FFFF00"/>
              </a:solidFill>
              <a:latin typeface="Constantia" pitchFamily="18" charset="0"/>
            </a:rPr>
            <a:t>ОТ  35  ДО 60  СЛОВ                              КЛ.</a:t>
          </a:r>
        </a:p>
      </dgm:t>
    </dgm:pt>
    <dgm:pt modelId="{C1C9737A-40FA-47FB-AB70-7E2426EA736E}" type="par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A3AA7204-D442-4147-BA22-3B77BFEF286D}" type="sibTrans" cxnId="{07CAEAA9-AC3D-4981-BDCC-4AF837FF3321}">
      <dgm:prSet/>
      <dgm:spPr/>
      <dgm:t>
        <a:bodyPr/>
        <a:lstStyle/>
        <a:p>
          <a:endParaRPr lang="ru-RU" sz="1600">
            <a:latin typeface="Constantia" pitchFamily="18" charset="0"/>
          </a:endParaRPr>
        </a:p>
      </dgm:t>
    </dgm:pt>
    <dgm:pt modelId="{6345A5C8-1982-48B4-9ECA-17A58E05B596}" type="pres">
      <dgm:prSet presAssocID="{0E88ADF9-8BE1-4AF1-BBB0-0678789F1FBA}" presName="Name0" presStyleCnt="0">
        <dgm:presLayoutVars>
          <dgm:dir/>
          <dgm:animLvl val="lvl"/>
          <dgm:resizeHandles val="exact"/>
        </dgm:presLayoutVars>
      </dgm:prSet>
      <dgm:spPr/>
    </dgm:pt>
    <dgm:pt modelId="{C3C15432-909C-4EAB-B37F-906BC05D6D5C}" type="pres">
      <dgm:prSet presAssocID="{0E88ADF9-8BE1-4AF1-BBB0-0678789F1FBA}" presName="dummy" presStyleCnt="0"/>
      <dgm:spPr/>
    </dgm:pt>
    <dgm:pt modelId="{6EA06D60-0655-4720-AA5C-CA751F7D35B0}" type="pres">
      <dgm:prSet presAssocID="{0E88ADF9-8BE1-4AF1-BBB0-0678789F1FBA}" presName="linH" presStyleCnt="0"/>
      <dgm:spPr/>
    </dgm:pt>
    <dgm:pt modelId="{0DD1B619-1FCA-4246-92F6-B5309624C537}" type="pres">
      <dgm:prSet presAssocID="{0E88ADF9-8BE1-4AF1-BBB0-0678789F1FBA}" presName="padding1" presStyleCnt="0"/>
      <dgm:spPr/>
    </dgm:pt>
    <dgm:pt modelId="{94E26E9B-EA84-466A-89F9-603E61340360}" type="pres">
      <dgm:prSet presAssocID="{0A8837AA-537A-4629-B12F-220BD576637A}" presName="linV" presStyleCnt="0"/>
      <dgm:spPr/>
    </dgm:pt>
    <dgm:pt modelId="{B1FE1527-3C5C-4F4A-8908-4DEEC6FCD2B6}" type="pres">
      <dgm:prSet presAssocID="{0A8837AA-537A-4629-B12F-220BD576637A}" presName="spVertical1" presStyleCnt="0"/>
      <dgm:spPr/>
    </dgm:pt>
    <dgm:pt modelId="{A1CD4B12-5C0E-4F04-A540-CD1EF6E2B4ED}" type="pres">
      <dgm:prSet presAssocID="{0A8837AA-537A-4629-B12F-220BD576637A}" presName="parTx" presStyleLbl="revTx" presStyleIdx="0" presStyleCnt="1" custLinFactNeighborX="-6546" custLinFactNeighborY="-4773">
        <dgm:presLayoutVars>
          <dgm:chMax val="0"/>
          <dgm:chPref val="0"/>
          <dgm:bulletEnabled val="1"/>
        </dgm:presLayoutVars>
      </dgm:prSet>
      <dgm:spPr/>
    </dgm:pt>
    <dgm:pt modelId="{B9D3909F-ADDD-48C8-A593-3ABB2E2993AD}" type="pres">
      <dgm:prSet presAssocID="{0A8837AA-537A-4629-B12F-220BD576637A}" presName="spVertical2" presStyleCnt="0"/>
      <dgm:spPr/>
    </dgm:pt>
    <dgm:pt modelId="{0BBCBCFB-C37A-48B1-81AF-7B6020A0FDD2}" type="pres">
      <dgm:prSet presAssocID="{0A8837AA-537A-4629-B12F-220BD576637A}" presName="spVertical3" presStyleCnt="0"/>
      <dgm:spPr/>
    </dgm:pt>
    <dgm:pt modelId="{3D52F787-E03C-48E2-9515-8C63E0E5061C}" type="pres">
      <dgm:prSet presAssocID="{0E88ADF9-8BE1-4AF1-BBB0-0678789F1FBA}" presName="padding2" presStyleCnt="0"/>
      <dgm:spPr/>
    </dgm:pt>
    <dgm:pt modelId="{CDD0F814-F676-4071-8E65-B4859718D13F}" type="pres">
      <dgm:prSet presAssocID="{0E88ADF9-8BE1-4AF1-BBB0-0678789F1FBA}" presName="negArrow" presStyleCnt="0"/>
      <dgm:spPr/>
    </dgm:pt>
    <dgm:pt modelId="{49E19D8C-E7C5-4938-B224-1E58F99F6F5E}" type="pres">
      <dgm:prSet presAssocID="{0E88ADF9-8BE1-4AF1-BBB0-0678789F1FBA}" presName="backgroundArrow" presStyleLbl="node1" presStyleIdx="0" presStyleCnt="1"/>
      <dgm:spPr/>
    </dgm:pt>
  </dgm:ptLst>
  <dgm:cxnLst>
    <dgm:cxn modelId="{48D8522C-6F75-4CAA-A895-A14196A55913}" type="presOf" srcId="{0A8837AA-537A-4629-B12F-220BD576637A}" destId="{A1CD4B12-5C0E-4F04-A540-CD1EF6E2B4ED}" srcOrd="0" destOrd="0" presId="urn:microsoft.com/office/officeart/2005/8/layout/hProcess3"/>
    <dgm:cxn modelId="{1A408263-FCCD-4C9E-B78A-B6C3F5B680F7}" type="presOf" srcId="{0E88ADF9-8BE1-4AF1-BBB0-0678789F1FBA}" destId="{6345A5C8-1982-48B4-9ECA-17A58E05B596}" srcOrd="0" destOrd="0" presId="urn:microsoft.com/office/officeart/2005/8/layout/hProcess3"/>
    <dgm:cxn modelId="{07CAEAA9-AC3D-4981-BDCC-4AF837FF3321}" srcId="{0E88ADF9-8BE1-4AF1-BBB0-0678789F1FBA}" destId="{0A8837AA-537A-4629-B12F-220BD576637A}" srcOrd="0" destOrd="0" parTransId="{C1C9737A-40FA-47FB-AB70-7E2426EA736E}" sibTransId="{A3AA7204-D442-4147-BA22-3B77BFEF286D}"/>
    <dgm:cxn modelId="{2B74760D-9B26-476C-BE1C-647CB545D2C3}" type="presParOf" srcId="{6345A5C8-1982-48B4-9ECA-17A58E05B596}" destId="{C3C15432-909C-4EAB-B37F-906BC05D6D5C}" srcOrd="0" destOrd="0" presId="urn:microsoft.com/office/officeart/2005/8/layout/hProcess3"/>
    <dgm:cxn modelId="{12740384-0B14-4C92-AC4A-CC9F4B7F4334}" type="presParOf" srcId="{6345A5C8-1982-48B4-9ECA-17A58E05B596}" destId="{6EA06D60-0655-4720-AA5C-CA751F7D35B0}" srcOrd="1" destOrd="0" presId="urn:microsoft.com/office/officeart/2005/8/layout/hProcess3"/>
    <dgm:cxn modelId="{B3339DE1-3B3A-4519-8482-979449017764}" type="presParOf" srcId="{6EA06D60-0655-4720-AA5C-CA751F7D35B0}" destId="{0DD1B619-1FCA-4246-92F6-B5309624C537}" srcOrd="0" destOrd="0" presId="urn:microsoft.com/office/officeart/2005/8/layout/hProcess3"/>
    <dgm:cxn modelId="{03F3D56D-491E-4FF0-8FDB-145775888810}" type="presParOf" srcId="{6EA06D60-0655-4720-AA5C-CA751F7D35B0}" destId="{94E26E9B-EA84-466A-89F9-603E61340360}" srcOrd="1" destOrd="0" presId="urn:microsoft.com/office/officeart/2005/8/layout/hProcess3"/>
    <dgm:cxn modelId="{0782ECCC-5D02-48EF-9B15-71DB1D3DD499}" type="presParOf" srcId="{94E26E9B-EA84-466A-89F9-603E61340360}" destId="{B1FE1527-3C5C-4F4A-8908-4DEEC6FCD2B6}" srcOrd="0" destOrd="0" presId="urn:microsoft.com/office/officeart/2005/8/layout/hProcess3"/>
    <dgm:cxn modelId="{33161E7F-C119-4EF8-8962-6964755EF250}" type="presParOf" srcId="{94E26E9B-EA84-466A-89F9-603E61340360}" destId="{A1CD4B12-5C0E-4F04-A540-CD1EF6E2B4ED}" srcOrd="1" destOrd="0" presId="urn:microsoft.com/office/officeart/2005/8/layout/hProcess3"/>
    <dgm:cxn modelId="{554D370A-A424-43AF-9DDD-6E6668D155E1}" type="presParOf" srcId="{94E26E9B-EA84-466A-89F9-603E61340360}" destId="{B9D3909F-ADDD-48C8-A593-3ABB2E2993AD}" srcOrd="2" destOrd="0" presId="urn:microsoft.com/office/officeart/2005/8/layout/hProcess3"/>
    <dgm:cxn modelId="{15B1922C-1A0B-45B8-AF48-D21EEF65EC4C}" type="presParOf" srcId="{94E26E9B-EA84-466A-89F9-603E61340360}" destId="{0BBCBCFB-C37A-48B1-81AF-7B6020A0FDD2}" srcOrd="3" destOrd="0" presId="urn:microsoft.com/office/officeart/2005/8/layout/hProcess3"/>
    <dgm:cxn modelId="{ED1CB269-D31E-4F0C-ABC6-7AB1CA0DB400}" type="presParOf" srcId="{6EA06D60-0655-4720-AA5C-CA751F7D35B0}" destId="{3D52F787-E03C-48E2-9515-8C63E0E5061C}" srcOrd="2" destOrd="0" presId="urn:microsoft.com/office/officeart/2005/8/layout/hProcess3"/>
    <dgm:cxn modelId="{2F8B2C82-E674-4C21-881B-9EEFB9D1D1DA}" type="presParOf" srcId="{6EA06D60-0655-4720-AA5C-CA751F7D35B0}" destId="{CDD0F814-F676-4071-8E65-B4859718D13F}" srcOrd="3" destOrd="0" presId="urn:microsoft.com/office/officeart/2005/8/layout/hProcess3"/>
    <dgm:cxn modelId="{7CCC4A74-02F6-4B4C-BB83-FF5BE1CAC03D}" type="presParOf" srcId="{6EA06D60-0655-4720-AA5C-CA751F7D35B0}" destId="{49E19D8C-E7C5-4938-B224-1E58F99F6F5E}" srcOrd="4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19D8C-E7C5-4938-B224-1E58F99F6F5E}">
      <dsp:nvSpPr>
        <dsp:cNvPr id="0" name=""/>
        <dsp:cNvSpPr/>
      </dsp:nvSpPr>
      <dsp:spPr>
        <a:xfrm>
          <a:off x="0" y="108"/>
          <a:ext cx="5112568" cy="1944000"/>
        </a:xfrm>
        <a:prstGeom prst="right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CD4B12-5C0E-4F04-A540-CD1EF6E2B4ED}">
      <dsp:nvSpPr>
        <dsp:cNvPr id="0" name=""/>
        <dsp:cNvSpPr/>
      </dsp:nvSpPr>
      <dsp:spPr>
        <a:xfrm>
          <a:off x="136799" y="462911"/>
          <a:ext cx="4213874" cy="9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FFFF00"/>
              </a:solidFill>
              <a:latin typeface="Constantia" pitchFamily="18" charset="0"/>
            </a:rPr>
            <a:t>ТЕКСТ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kern="1200" dirty="0">
              <a:solidFill>
                <a:srgbClr val="FFFF00"/>
              </a:solidFill>
              <a:latin typeface="Constantia" pitchFamily="18" charset="0"/>
            </a:rPr>
            <a:t>ОТ  35  ДО 60  СЛОВ                              КЛ.</a:t>
          </a:r>
        </a:p>
      </dsp:txBody>
      <dsp:txXfrm>
        <a:off x="136799" y="462911"/>
        <a:ext cx="4213874" cy="97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8B510-1898-497F-9197-F6C38CAED93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0042B7-61DD-4DAE-8873-FD2BC7413B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0042B7-61DD-4DAE-8873-FD2BC7413B8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08.09.2018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0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1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20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3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png"/><Relationship Id="rId5" Type="http://schemas.openxmlformats.org/officeDocument/2006/relationships/slide" Target="slide24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gif"/><Relationship Id="rId7" Type="http://schemas.openxmlformats.org/officeDocument/2006/relationships/audio" Target="../media/audio6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zooclub.ru/attach/fotogal/anima/436.gif" TargetMode="External"/><Relationship Id="rId13" Type="http://schemas.openxmlformats.org/officeDocument/2006/relationships/hyperlink" Target="http://mms.mts.ru:8080/datas/000/522/522392_thumb.gif" TargetMode="External"/><Relationship Id="rId18" Type="http://schemas.openxmlformats.org/officeDocument/2006/relationships/hyperlink" Target="http://u.foto.radikal.ru/0703/63f466d40444.gif" TargetMode="External"/><Relationship Id="rId3" Type="http://schemas.openxmlformats.org/officeDocument/2006/relationships/hyperlink" Target="http://funforkids.ru/pictures/school21/school21098.png" TargetMode="External"/><Relationship Id="rId21" Type="http://schemas.openxmlformats.org/officeDocument/2006/relationships/hyperlink" Target="http://propowerpoint.ru/wp-content/uploads/2013/02/ShkolDoskaPrintMini.jpg" TargetMode="External"/><Relationship Id="rId7" Type="http://schemas.openxmlformats.org/officeDocument/2006/relationships/hyperlink" Target="http://vsyaanimaciya.ru/_ph/39/2/94834403.gif?1420838517" TargetMode="External"/><Relationship Id="rId12" Type="http://schemas.openxmlformats.org/officeDocument/2006/relationships/hyperlink" Target="http://img3.proshkolu.ru/content/media/pic/std/3000000/2766000/2765411-28252650762dadab.jpg" TargetMode="External"/><Relationship Id="rId17" Type="http://schemas.openxmlformats.org/officeDocument/2006/relationships/hyperlink" Target="http://s28.postimg.org/vcg9twjfd/animacija_zolotaja_rybka.gif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smayli.ru/data/smiles/jivotniea-1908.gif" TargetMode="External"/><Relationship Id="rId20" Type="http://schemas.openxmlformats.org/officeDocument/2006/relationships/hyperlink" Target="http://photo.deshevshe.net.ua/products/5/5573/samsung-q310-np-q310-as01ua.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ymedia.ru/upload/iblock__340_CROP_1-1__/a7d/a7d0f44baf37ca3f1eeb497b27720027.png" TargetMode="External"/><Relationship Id="rId11" Type="http://schemas.openxmlformats.org/officeDocument/2006/relationships/hyperlink" Target="http://www.inertiamlm.com/uploads/reports/41_136_2014-02-05.gif" TargetMode="External"/><Relationship Id="rId5" Type="http://schemas.openxmlformats.org/officeDocument/2006/relationships/hyperlink" Target="http://img0.liveinternet.ru/images/attach/c/2/69/490/69490753_05.png" TargetMode="External"/><Relationship Id="rId15" Type="http://schemas.openxmlformats.org/officeDocument/2006/relationships/hyperlink" Target="http://www.aquadec.ro/files/thumbs/sumi-991.jpg" TargetMode="External"/><Relationship Id="rId10" Type="http://schemas.openxmlformats.org/officeDocument/2006/relationships/hyperlink" Target="http://metodist.edu54.ru/sites/default/files/userfiles/image/18f49a9f5ec8a70e5eb777af9c97d329.gif" TargetMode="External"/><Relationship Id="rId19" Type="http://schemas.openxmlformats.org/officeDocument/2006/relationships/hyperlink" Target="http://funforkids.ru/pictures/school24/school2439.jpg" TargetMode="External"/><Relationship Id="rId4" Type="http://schemas.openxmlformats.org/officeDocument/2006/relationships/hyperlink" Target="http://funforkids.ru/pictures/school21/school21096.png" TargetMode="External"/><Relationship Id="rId9" Type="http://schemas.openxmlformats.org/officeDocument/2006/relationships/hyperlink" Target="http://www.diets.ru/data/cache/2011jan/23/41/54889_50648.jpg" TargetMode="External"/><Relationship Id="rId14" Type="http://schemas.openxmlformats.org/officeDocument/2006/relationships/hyperlink" Target="http://www.infobarrel.com/media/image/136866_max.jpg" TargetMode="External"/><Relationship Id="rId22" Type="http://schemas.openxmlformats.org/officeDocument/2006/relationships/hyperlink" Target="http://www.stihi.ru/pics/2012/04/04/4799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10/111/246/111246517_6096165_4865529_25587101_1186825814_16039794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slide" Target="slide3.xml"/><Relationship Id="rId4" Type="http://schemas.openxmlformats.org/officeDocument/2006/relationships/hyperlink" Target="http://www.edu54.ru/sites/default/files/userfiles/image/walking_3_hc.gi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slide" Target="slide2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4.xml"/><Relationship Id="rId6" Type="http://schemas.openxmlformats.org/officeDocument/2006/relationships/diagramColors" Target="../diagrams/colors1.xml"/><Relationship Id="rId11" Type="http://schemas.openxmlformats.org/officeDocument/2006/relationships/slide" Target="slide14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9.xml"/><Relationship Id="rId4" Type="http://schemas.openxmlformats.org/officeDocument/2006/relationships/diagramLayout" Target="../diagrams/layout1.xml"/><Relationship Id="rId9" Type="http://schemas.openxmlformats.org/officeDocument/2006/relationships/slide" Target="slide4.xml"/><Relationship Id="rId1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1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BB7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c09f3bff715de0e3090329f361d090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908720"/>
            <a:ext cx="5494712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6" y="5373216"/>
            <a:ext cx="15841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0" dirty="0">
                <a:ln w="25400">
                  <a:noFill/>
                  <a:round/>
                  <a:headEnd/>
                  <a:tailEnd/>
                </a:ln>
                <a:latin typeface="Constantia" pitchFamily="18" charset="0"/>
                <a:cs typeface="Arial"/>
              </a:rPr>
              <a:t>ТРЕНАЖЁР </a:t>
            </a:r>
          </a:p>
        </p:txBody>
      </p:sp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60648"/>
            <a:ext cx="9144000" cy="6336704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594663"/>
                <a:gd name="adj2" fmla="val 6290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«Т Е Х Н И К А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6741368"/>
          </a:xfrm>
          <a:prstGeom prst="rect">
            <a:avLst/>
          </a:prstGeom>
        </p:spPr>
        <p:txBody>
          <a:bodyPr wrap="square">
            <a:prstTxWarp prst="textArchDownPour">
              <a:avLst>
                <a:gd name="adj1" fmla="val 576237"/>
                <a:gd name="adj2" fmla="val 7918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itchFamily="18" charset="0"/>
                <a:cs typeface="Arial"/>
              </a:rPr>
              <a:t>ЧТЕНИЯ»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" name="Рисунок 8" descr="walking_2_h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88910"/>
            <a:ext cx="1485131" cy="2069090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23528" y="11247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БАРСУКИ</a:t>
            </a:r>
          </a:p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Светило яркое солнышко. Под сосной у реки была барсучья нора. У норы сидел барсук. Вот зверёк издал слабый звук. Из темной норы стали выползать барсучата. Малыши были маленькие и жирные. Барсучата стали играть. Они  </a:t>
            </a:r>
            <a:r>
              <a:rPr lang="ru-RU" sz="3200" b="1" dirty="0" err="1">
                <a:solidFill>
                  <a:schemeClr val="bg1"/>
                </a:solidFill>
                <a:latin typeface="Constantia" pitchFamily="18" charset="0"/>
              </a:rPr>
              <a:t>перекаты-вались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 с боку на бок  по сырой земле. Маленький барсучонок был самый весёлый.</a:t>
            </a:r>
          </a:p>
          <a:p>
            <a:r>
              <a:rPr lang="ru-RU" sz="1600" b="1" dirty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                                           47 слов (И. Аксенов)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277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276873"/>
            <a:ext cx="6336704" cy="648072"/>
          </a:xfrm>
          <a:prstGeom prst="homePlate">
            <a:avLst>
              <a:gd name="adj" fmla="val 5087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норка была барсука под берёзой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2773" name="AutoShap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3140968"/>
            <a:ext cx="6336704" cy="648072"/>
          </a:xfrm>
          <a:prstGeom prst="homePlate">
            <a:avLst>
              <a:gd name="adj" fmla="val 4711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норка была барсука под ёлкой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277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484785"/>
            <a:ext cx="6264696" cy="648072"/>
          </a:xfrm>
          <a:prstGeom prst="homePlate">
            <a:avLst>
              <a:gd name="adj" fmla="val 489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норка была барсука под сосной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Где была норка барсука? </a:t>
            </a: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Молодец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23528" y="1772816"/>
            <a:ext cx="8568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В давние времена жила девушка. Взяла она однажды горсть золы и бросила её на небо. Зола рассыпалась там, и по небу пролегла звёздная дорога.</a:t>
            </a:r>
          </a:p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С тех пор эта звёздная дорога освещает ночью Землю мягким светом, чтобы люди возвращались домой не в полной темноте и находили свой дом.</a:t>
            </a:r>
          </a:p>
          <a:p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                                                                                                                               47 слов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3789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276873"/>
            <a:ext cx="6336704" cy="720080"/>
          </a:xfrm>
          <a:prstGeom prst="homePlate">
            <a:avLst>
              <a:gd name="adj" fmla="val 45696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0033CC"/>
                </a:solidFill>
                <a:latin typeface="Constantia" pitchFamily="18" charset="0"/>
              </a:rPr>
              <a:t>Девочка бросила на небо горсть мела</a:t>
            </a:r>
            <a:endParaRPr lang="ru-RU" sz="24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789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212976"/>
            <a:ext cx="6336704" cy="720080"/>
          </a:xfrm>
          <a:prstGeom prst="homePlate">
            <a:avLst>
              <a:gd name="adj" fmla="val 4231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4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400" b="1" dirty="0">
                <a:solidFill>
                  <a:srgbClr val="0033CC"/>
                </a:solidFill>
                <a:latin typeface="Constantia" pitchFamily="18" charset="0"/>
              </a:rPr>
              <a:t>Девочка бросила на небо горсть золы</a:t>
            </a:r>
          </a:p>
          <a:p>
            <a:endParaRPr lang="ru-RU" sz="24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3789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1412777"/>
            <a:ext cx="6264696" cy="648072"/>
          </a:xfrm>
          <a:prstGeom prst="homePlate">
            <a:avLst>
              <a:gd name="adj" fmla="val 4908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rgbClr val="0033CC"/>
                </a:solidFill>
                <a:latin typeface="Constantia" pitchFamily="18" charset="0"/>
              </a:rPr>
              <a:t>Девочка бросила на небо горсть песка</a:t>
            </a:r>
            <a:endParaRPr lang="ru-RU" sz="24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Что бросила девочка на небо? </a:t>
            </a: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5" name="Овал 4">
            <a:hlinkClick r:id="" action="ppaction://hlinkshowjump?jump=nextslide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Здорово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27584" y="3789040"/>
            <a:ext cx="30700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9900"/>
                </a:solidFill>
                <a:latin typeface="Nautilus Pompilius" pitchFamily="50" charset="-52"/>
              </a:rPr>
              <a:t>на вопросы!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2852936"/>
            <a:ext cx="5910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9900"/>
                </a:solidFill>
                <a:latin typeface="Nautilus Pompilius" pitchFamily="50" charset="-52"/>
              </a:rPr>
              <a:t>приготовься ответить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916832"/>
            <a:ext cx="62119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9900"/>
                </a:solidFill>
                <a:latin typeface="Nautilus Pompilius" pitchFamily="50" charset="-52"/>
              </a:rPr>
              <a:t>Прочитай внимательно</a:t>
            </a:r>
          </a:p>
        </p:txBody>
      </p:sp>
      <p:sp>
        <p:nvSpPr>
          <p:cNvPr id="3074" name="Line 10"/>
          <p:cNvSpPr>
            <a:spLocks noChangeShapeType="1"/>
          </p:cNvSpPr>
          <p:nvPr/>
        </p:nvSpPr>
        <p:spPr bwMode="auto">
          <a:xfrm flipV="1">
            <a:off x="179388" y="2708275"/>
            <a:ext cx="8964612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0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987896" y="1931185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Line 12"/>
          <p:cNvSpPr>
            <a:spLocks noChangeShapeType="1"/>
          </p:cNvSpPr>
          <p:nvPr/>
        </p:nvSpPr>
        <p:spPr bwMode="auto">
          <a:xfrm flipV="1">
            <a:off x="179388" y="35734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Line 21"/>
          <p:cNvSpPr>
            <a:spLocks noChangeShapeType="1"/>
          </p:cNvSpPr>
          <p:nvPr/>
        </p:nvSpPr>
        <p:spPr bwMode="auto">
          <a:xfrm flipV="1">
            <a:off x="179388" y="4652963"/>
            <a:ext cx="8964612" cy="1587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2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2507247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0807">
            <a:off x="843881" y="3443353"/>
            <a:ext cx="1792973" cy="137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сведения 16">
            <a:hlinkClick r:id="rId4" action="ppaction://hlinksldjump" highlightClick="1"/>
          </p:cNvPr>
          <p:cNvSpPr/>
          <p:nvPr/>
        </p:nvSpPr>
        <p:spPr>
          <a:xfrm>
            <a:off x="8460432" y="332656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11" dur="8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97118 -0.00741 " pathEditMode="relative" rAng="0" ptsTypes="AA">
                                      <p:cBhvr>
                                        <p:cTn id="33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23528" y="908720"/>
            <a:ext cx="856895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КУРОЧКА</a:t>
            </a:r>
          </a:p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Ходила курочка с цыплятами по двору. Вдруг пошёл дождь. Курочка скорей на землю присела, все перышки растопырила и  </a:t>
            </a:r>
            <a:r>
              <a:rPr lang="ru-RU" sz="3200" b="1" dirty="0" err="1">
                <a:solidFill>
                  <a:schemeClr val="bg1"/>
                </a:solidFill>
                <a:latin typeface="Constantia" pitchFamily="18" charset="0"/>
              </a:rPr>
              <a:t>заквохтала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. Это значит: прячьтесь скорей. И все цыплята залезли к ней под крылышки. Кто совсем спрятался, у кого только ножки видны, у кого головка торчит, у кого глаз выглядывает. Не страшен дождь цыплятам!                                   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  </a:t>
            </a:r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52 слова (Е. </a:t>
            </a:r>
            <a:r>
              <a:rPr lang="ru-RU" b="1" dirty="0" err="1">
                <a:solidFill>
                  <a:schemeClr val="bg1"/>
                </a:solidFill>
                <a:latin typeface="Constantia" pitchFamily="18" charset="0"/>
              </a:rPr>
              <a:t>Чарушин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)</a:t>
            </a:r>
          </a:p>
        </p:txBody>
      </p:sp>
      <p:sp>
        <p:nvSpPr>
          <p:cNvPr id="4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Овал 25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  <p:bldP spid="5" grpId="8" animBg="1"/>
      <p:bldP spid="5" grpId="9" animBg="1"/>
      <p:bldP spid="5" grpId="10" animBg="1"/>
      <p:bldP spid="5" grpId="11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7" grpId="15" animBg="1"/>
      <p:bldP spid="7" grpId="16" animBg="1"/>
      <p:bldP spid="7" grpId="17" animBg="1"/>
      <p:bldP spid="7" grpId="18" animBg="1"/>
      <p:bldP spid="7" grpId="19" animBg="1"/>
      <p:bldP spid="7" grpId="20" animBg="1"/>
      <p:bldP spid="7" grpId="21" animBg="1"/>
      <p:bldP spid="7" grpId="22" animBg="1"/>
      <p:bldP spid="7" grpId="23" animBg="1"/>
      <p:bldP spid="8" grpId="0" animBg="1"/>
      <p:bldP spid="9" grpId="0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0" grpId="6" animBg="1"/>
      <p:bldP spid="10" grpId="7" animBg="1"/>
      <p:bldP spid="10" grpId="8" animBg="1"/>
      <p:bldP spid="10" grpId="9" animBg="1"/>
      <p:bldP spid="10" grpId="10" animBg="1"/>
      <p:bldP spid="10" grpId="11" animBg="1"/>
      <p:bldP spid="10" grpId="12" animBg="1"/>
      <p:bldP spid="10" grpId="13" animBg="1"/>
      <p:bldP spid="10" grpId="14" animBg="1"/>
      <p:bldP spid="10" grpId="15" animBg="1"/>
      <p:bldP spid="10" grpId="16" animBg="1"/>
      <p:bldP spid="10" grpId="17" animBg="1"/>
      <p:bldP spid="10" grpId="18" animBg="1"/>
      <p:bldP spid="10" grpId="19" animBg="1"/>
      <p:bldP spid="10" grpId="20" animBg="1"/>
      <p:bldP spid="10" grpId="21" animBg="1"/>
      <p:bldP spid="10" grpId="22" animBg="1"/>
      <p:bldP spid="10" grpId="23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1" grpId="24" animBg="1"/>
      <p:bldP spid="11" grpId="25" animBg="1"/>
      <p:bldP spid="11" grpId="26" animBg="1"/>
      <p:bldP spid="11" grpId="27" animBg="1"/>
      <p:bldP spid="11" grpId="28" animBg="1"/>
      <p:bldP spid="11" grpId="29" animBg="1"/>
      <p:bldP spid="11" grpId="30" animBg="1"/>
      <p:bldP spid="11" grpId="31" animBg="1"/>
      <p:bldP spid="11" grpId="32" animBg="1"/>
      <p:bldP spid="11" grpId="33" animBg="1"/>
      <p:bldP spid="11" grpId="34" animBg="1"/>
      <p:bldP spid="11" grpId="35" animBg="1"/>
      <p:bldP spid="12" grpId="0" animBg="1"/>
      <p:bldP spid="12" grpId="1" animBg="1"/>
      <p:bldP spid="12" grpId="2" animBg="1"/>
      <p:bldP spid="12" grpId="3" animBg="1"/>
      <p:bldP spid="13" grpId="0" animBg="1"/>
      <p:bldP spid="13" grpId="1" animBg="1"/>
      <p:bldP spid="13" grpId="2" animBg="1"/>
      <p:bldP spid="13" grpId="3" animBg="1"/>
      <p:bldP spid="14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20" grpId="0" animBg="1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 animBg="1"/>
      <p:bldP spid="20" grpId="29" animBg="1"/>
      <p:bldP spid="20" grpId="30" animBg="1"/>
      <p:bldP spid="20" grpId="31" animBg="1"/>
      <p:bldP spid="20" grpId="32" animBg="1"/>
      <p:bldP spid="20" grpId="33" animBg="1"/>
      <p:bldP spid="20" grpId="34" animBg="1"/>
      <p:bldP spid="20" grpId="35" animBg="1"/>
      <p:bldP spid="20" grpId="36" animBg="1"/>
      <p:bldP spid="20" grpId="37" animBg="1"/>
      <p:bldP spid="20" grpId="38" animBg="1"/>
      <p:bldP spid="20" grpId="39" animBg="1"/>
      <p:bldP spid="20" grpId="40" animBg="1"/>
      <p:bldP spid="20" grpId="41" animBg="1"/>
      <p:bldP spid="20" grpId="42" animBg="1"/>
      <p:bldP spid="20" grpId="43" animBg="1"/>
      <p:bldP spid="20" grpId="44" animBg="1"/>
      <p:bldP spid="20" grpId="45" animBg="1"/>
      <p:bldP spid="20" grpId="46" animBg="1"/>
      <p:bldP spid="20" grpId="47" animBg="1"/>
      <p:bldP spid="20" grpId="48" animBg="1"/>
      <p:bldP spid="20" grpId="49" animBg="1"/>
      <p:bldP spid="20" grpId="50" animBg="1"/>
      <p:bldP spid="20" grpId="51" animBg="1"/>
      <p:bldP spid="20" grpId="52" animBg="1"/>
      <p:bldP spid="20" grpId="53" animBg="1"/>
      <p:bldP spid="20" grpId="54" animBg="1"/>
      <p:bldP spid="20" grpId="55" animBg="1"/>
      <p:bldP spid="20" grpId="56" animBg="1"/>
      <p:bldP spid="20" grpId="57" animBg="1"/>
      <p:bldP spid="20" grpId="58" animBg="1"/>
      <p:bldP spid="20" grpId="59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2" grpId="14" animBg="1"/>
      <p:bldP spid="22" grpId="15" animBg="1"/>
      <p:bldP spid="22" grpId="16" animBg="1"/>
      <p:bldP spid="22" grpId="17" animBg="1"/>
      <p:bldP spid="22" grpId="18" animBg="1"/>
      <p:bldP spid="22" grpId="19" animBg="1"/>
      <p:bldP spid="22" grpId="20" animBg="1"/>
      <p:bldP spid="22" grpId="21" animBg="1"/>
      <p:bldP spid="22" grpId="22" animBg="1"/>
      <p:bldP spid="22" grpId="23" animBg="1"/>
      <p:bldP spid="22" grpId="24" animBg="1"/>
      <p:bldP spid="22" grpId="25" animBg="1"/>
      <p:bldP spid="22" grpId="26" animBg="1"/>
      <p:bldP spid="22" grpId="27" animBg="1"/>
      <p:bldP spid="22" grpId="28" animBg="1"/>
      <p:bldP spid="22" grpId="29" animBg="1"/>
      <p:bldP spid="22" grpId="30" animBg="1"/>
      <p:bldP spid="22" grpId="31" animBg="1"/>
      <p:bldP spid="22" grpId="32" animBg="1"/>
      <p:bldP spid="22" grpId="33" animBg="1"/>
      <p:bldP spid="22" grpId="34" animBg="1"/>
      <p:bldP spid="22" grpId="35" animBg="1"/>
      <p:bldP spid="22" grpId="36" animBg="1"/>
      <p:bldP spid="22" grpId="37" animBg="1"/>
      <p:bldP spid="22" grpId="38" animBg="1"/>
      <p:bldP spid="22" grpId="39" animBg="1"/>
      <p:bldP spid="22" grpId="40" animBg="1"/>
      <p:bldP spid="22" grpId="41" animBg="1"/>
      <p:bldP spid="22" grpId="42" animBg="1"/>
      <p:bldP spid="22" grpId="43" animBg="1"/>
      <p:bldP spid="22" grpId="44" animBg="1"/>
      <p:bldP spid="22" grpId="45" animBg="1"/>
      <p:bldP spid="22" grpId="46" animBg="1"/>
      <p:bldP spid="22" grpId="47" animBg="1"/>
      <p:bldP spid="23" grpId="0" animBg="1"/>
      <p:bldP spid="23" grpId="1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4301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31640" y="2636912"/>
            <a:ext cx="6192688" cy="720080"/>
          </a:xfrm>
          <a:prstGeom prst="homePlate">
            <a:avLst>
              <a:gd name="adj" fmla="val 5754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….под крылышки курочке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4301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3501008"/>
            <a:ext cx="6120680" cy="720080"/>
          </a:xfrm>
          <a:prstGeom prst="homePlate">
            <a:avLst>
              <a:gd name="adj" fmla="val 4738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…под кустик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43014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331640" y="1772816"/>
            <a:ext cx="6192688" cy="720080"/>
          </a:xfrm>
          <a:prstGeom prst="homePlate">
            <a:avLst>
              <a:gd name="adj" fmla="val 64321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….под крылечко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548680"/>
            <a:ext cx="676875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Куда спрятались цыплята от дождя? </a:t>
            </a:r>
          </a:p>
        </p:txBody>
      </p:sp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Ошибка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2267744" y="2132856"/>
            <a:ext cx="2520280" cy="7926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b="1" dirty="0">
              <a:solidFill>
                <a:sysClr val="windowText" lastClr="000000"/>
              </a:solidFill>
              <a:latin typeface="Constantia" pitchFamily="18" charset="0"/>
            </a:endParaRPr>
          </a:p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Закончить </a:t>
            </a:r>
          </a:p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тренировку</a:t>
            </a:r>
          </a:p>
          <a:p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sp>
        <p:nvSpPr>
          <p:cNvPr id="65544" name="Rectangle 3"/>
          <p:cNvSpPr>
            <a:spLocks noChangeArrowheads="1"/>
          </p:cNvSpPr>
          <p:nvPr/>
        </p:nvSpPr>
        <p:spPr bwMode="auto">
          <a:xfrm>
            <a:off x="2339752" y="1052736"/>
            <a:ext cx="2520280" cy="5760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ru-RU" sz="2400" b="1" dirty="0">
                <a:solidFill>
                  <a:sysClr val="windowText" lastClr="000000"/>
                </a:solidFill>
                <a:latin typeface="Constantia" pitchFamily="18" charset="0"/>
              </a:rPr>
              <a:t>Отдохнуть </a:t>
            </a:r>
            <a:endParaRPr lang="ru-RU" sz="2400" dirty="0">
              <a:solidFill>
                <a:sysClr val="windowText" lastClr="000000"/>
              </a:solidFill>
              <a:latin typeface="Constantia" pitchFamily="18" charset="0"/>
            </a:endParaRPr>
          </a:p>
        </p:txBody>
      </p:sp>
      <p:pic>
        <p:nvPicPr>
          <p:cNvPr id="10" name="Рисунок 9" descr="school21096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444208" y="2132856"/>
            <a:ext cx="2411760" cy="4449745"/>
          </a:xfrm>
          <a:prstGeom prst="rect">
            <a:avLst/>
          </a:prstGeom>
        </p:spPr>
      </p:pic>
      <p:pic>
        <p:nvPicPr>
          <p:cNvPr id="11" name="Рисунок 10" descr="small-arrow-down-fast-icon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4968044" y="1016732"/>
            <a:ext cx="792088" cy="720080"/>
          </a:xfrm>
          <a:prstGeom prst="rect">
            <a:avLst/>
          </a:prstGeom>
        </p:spPr>
      </p:pic>
      <p:pic>
        <p:nvPicPr>
          <p:cNvPr id="12" name="Рисунок 11" descr="small-arrow-down-fast-icon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6200000">
            <a:off x="5040052" y="2168860"/>
            <a:ext cx="792088" cy="720080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Волшебство 2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3ea7_f4af505b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71612"/>
            <a:ext cx="5177209" cy="4786326"/>
          </a:xfrm>
          <a:prstGeom prst="rect">
            <a:avLst/>
          </a:prstGeom>
        </p:spPr>
      </p:pic>
      <p:pic>
        <p:nvPicPr>
          <p:cNvPr id="5" name="Рисунок 4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2678902"/>
            <a:ext cx="1143007" cy="857255"/>
          </a:xfrm>
          <a:prstGeom prst="rect">
            <a:avLst/>
          </a:prstGeom>
        </p:spPr>
      </p:pic>
      <p:pic>
        <p:nvPicPr>
          <p:cNvPr id="6" name="Рисунок 5" descr="sea1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715272" y="2678902"/>
            <a:ext cx="1071570" cy="803678"/>
          </a:xfrm>
          <a:prstGeom prst="rect">
            <a:avLst/>
          </a:prstGeom>
        </p:spPr>
      </p:pic>
      <p:pic>
        <p:nvPicPr>
          <p:cNvPr id="7" name="Рисунок 6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28858" y="4214818"/>
            <a:ext cx="1162050" cy="952500"/>
          </a:xfrm>
          <a:prstGeom prst="rect">
            <a:avLst/>
          </a:prstGeom>
        </p:spPr>
      </p:pic>
      <p:pic>
        <p:nvPicPr>
          <p:cNvPr id="8" name="Рисунок 7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847896" y="4652970"/>
            <a:ext cx="1162050" cy="952500"/>
          </a:xfrm>
          <a:prstGeom prst="rect">
            <a:avLst/>
          </a:prstGeom>
        </p:spPr>
      </p:pic>
      <p:pic>
        <p:nvPicPr>
          <p:cNvPr id="9" name="Рисунок 8" descr="animacija_zolotaja_rybk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500230" y="5000636"/>
            <a:ext cx="1162050" cy="952500"/>
          </a:xfrm>
          <a:prstGeom prst="rect">
            <a:avLst/>
          </a:prstGeom>
        </p:spPr>
      </p:pic>
      <p:pic>
        <p:nvPicPr>
          <p:cNvPr id="11" name="Рисунок 10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817058">
            <a:off x="7706193" y="-57809"/>
            <a:ext cx="1229389" cy="1167053"/>
          </a:xfrm>
          <a:prstGeom prst="rect">
            <a:avLst/>
          </a:prstGeom>
        </p:spPr>
      </p:pic>
      <p:pic>
        <p:nvPicPr>
          <p:cNvPr id="12" name="Рисунок 11" descr="96291583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130122" flipH="1">
            <a:off x="115376" y="5249750"/>
            <a:ext cx="1351871" cy="1173417"/>
          </a:xfrm>
          <a:prstGeom prst="rect">
            <a:avLst/>
          </a:prstGeom>
        </p:spPr>
      </p:pic>
      <p:pic>
        <p:nvPicPr>
          <p:cNvPr id="13" name="Рисунок 12" descr="0_33c2f_a4cb019d_S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80" y="428604"/>
            <a:ext cx="1219200" cy="857256"/>
          </a:xfrm>
          <a:prstGeom prst="rect">
            <a:avLst/>
          </a:prstGeom>
        </p:spPr>
      </p:pic>
      <p:pic>
        <p:nvPicPr>
          <p:cNvPr id="14" name="Рисунок 13" descr="522392_thumb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3533782" y="714356"/>
            <a:ext cx="3533782" cy="2371354"/>
          </a:xfrm>
          <a:prstGeom prst="rect">
            <a:avLst/>
          </a:prstGeom>
        </p:spPr>
      </p:pic>
      <p:sp>
        <p:nvSpPr>
          <p:cNvPr id="15" name="Овал 14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7.40741E-7 L 0.74531 -0.005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62 L -0.74149 0.00741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0347 L 0.32465 0.18703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81146 0.780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0.00602 L 0.83507 -0.7648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-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507 -0.76482 L 0.69705 -0.02547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37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16081E-6 L 0.5257 0.0104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0"/>
                            </p:stCondLst>
                            <p:childTnLst>
                              <p:par>
                                <p:cTn id="51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337 -0.00301 C 0.0559 -0.00301 0.19375 0.16092 0.19375 0.36254 C 0.19375 0.56393 0.0559 0.72809 -0.11337 0.72809 C -0.28298 0.72809 -0.42048 0.56393 -0.42048 0.36254 C -0.42048 0.16092 -0.28298 -0.00301 -0.11337 -0.00301 Z " pathEditMode="relative" rAng="0" ptsTypes="fffff">
                                      <p:cBhvr>
                                        <p:cTn id="52" dur="9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08872E-6 C 0.00659 0.02703 0.0158 0.05014 0.02968 0.07209 C 0.04236 0.09219 0.03281 0.0744 0.046 0.08988 C 0.06007 0.10628 0.07152 0.12269 0.08923 0.13309 C 0.12968 0.15688 0.17552 0.1622 0.21875 0.16543 C 0.23611 0.17329 0.21666 0.16497 0.24045 0.17283 C 0.25191 0.17676 0.26076 0.18392 0.27291 0.18715 C 0.32031 0.22874 0.275 0.19177 0.42153 0.19778 C 0.47031 0.19986 0.51302 0.21881 0.55937 0.23383 C 0.56597 0.24237 0.57413 0.24769 0.58385 0.24815 C 0.62968 0.25046 0.67552 0.25069 0.72153 0.25185 C 0.73229 0.253 0.75399 0.25554 0.75399 0.25554 " pathEditMode="relative" ptsTypes="fffffffffffA">
                                      <p:cBhvr>
                                        <p:cTn id="5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8f49a9f5ec8a70e5eb777af9c97d32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1595706" cy="2160852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47664" y="692696"/>
            <a:ext cx="640873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А сейчас делай зарядку!</a:t>
            </a:r>
          </a:p>
        </p:txBody>
      </p:sp>
      <p:pic>
        <p:nvPicPr>
          <p:cNvPr id="4" name="Рисунок 3" descr="54889_5064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2204864"/>
            <a:ext cx="1915269" cy="2707357"/>
          </a:xfrm>
          <a:prstGeom prst="rect">
            <a:avLst/>
          </a:prstGeom>
        </p:spPr>
      </p:pic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251520" y="692696"/>
            <a:ext cx="8712968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Выполняй наклоны влево и вправо!</a:t>
            </a:r>
          </a:p>
        </p:txBody>
      </p:sp>
      <p:pic>
        <p:nvPicPr>
          <p:cNvPr id="6" name="Рисунок 5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852936"/>
            <a:ext cx="1944216" cy="2473821"/>
          </a:xfrm>
          <a:prstGeom prst="rect">
            <a:avLst/>
          </a:prstGeom>
        </p:spPr>
      </p:pic>
      <p:pic>
        <p:nvPicPr>
          <p:cNvPr id="7" name="Рисунок 6" descr="41_136_2014-02-0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5576" y="2564904"/>
            <a:ext cx="2120582" cy="2698229"/>
          </a:xfrm>
          <a:prstGeom prst="rect">
            <a:avLst/>
          </a:prstGeom>
        </p:spPr>
      </p:pic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203848" y="764704"/>
            <a:ext cx="2808287" cy="6413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Попрыгай !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323528" y="692696"/>
            <a:ext cx="8568952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Зажмурь глаза и посчитай до пяти!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899592" y="3140968"/>
            <a:ext cx="6912768" cy="646331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prstClr val="white"/>
                </a:solidFill>
                <a:latin typeface="Constantia" pitchFamily="18" charset="0"/>
              </a:rPr>
              <a:t>Возвращайся к тренировке!</a:t>
            </a:r>
          </a:p>
        </p:txBody>
      </p:sp>
      <p:sp>
        <p:nvSpPr>
          <p:cNvPr id="13" name="Стрелка влево 12">
            <a:hlinkClick r:id="rId6" action="ppaction://hlinksldjump">
              <a:snd r:embed="rId7" name="Волшебство 2.wav"/>
            </a:hlinkClick>
          </p:cNvPr>
          <p:cNvSpPr/>
          <p:nvPr/>
        </p:nvSpPr>
        <p:spPr>
          <a:xfrm>
            <a:off x="142875" y="6286500"/>
            <a:ext cx="1357313" cy="571500"/>
          </a:xfrm>
          <a:prstGeom prst="lef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prstClr val="white"/>
                </a:solidFill>
                <a:latin typeface="Constantia" pitchFamily="18" charset="0"/>
                <a:cs typeface="Arial" pitchFamily="34" charset="0"/>
              </a:rPr>
              <a:t>выход</a:t>
            </a:r>
          </a:p>
        </p:txBody>
      </p:sp>
      <p:grpSp>
        <p:nvGrpSpPr>
          <p:cNvPr id="2" name="Группа 15"/>
          <p:cNvGrpSpPr/>
          <p:nvPr/>
        </p:nvGrpSpPr>
        <p:grpSpPr>
          <a:xfrm>
            <a:off x="3779912" y="1628800"/>
            <a:ext cx="2492474" cy="1246237"/>
            <a:chOff x="3347864" y="1988840"/>
            <a:chExt cx="2492474" cy="1246237"/>
          </a:xfrm>
        </p:grpSpPr>
        <p:sp>
          <p:nvSpPr>
            <p:cNvPr id="14" name="Овал 13"/>
            <p:cNvSpPr/>
            <p:nvPr/>
          </p:nvSpPr>
          <p:spPr>
            <a:xfrm>
              <a:off x="3491880" y="2204864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4788024" y="2276872"/>
              <a:ext cx="936104" cy="7200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1" name="Рисунок 10" descr="fshowpix.gif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EFEFD"/>
                </a:clrFrom>
                <a:clrTo>
                  <a:srgbClr val="FE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347864" y="1988840"/>
              <a:ext cx="2492474" cy="1246237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5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0"/>
                            </p:stCondLst>
                            <p:childTnLst>
                              <p:par>
                                <p:cTn id="69" presetID="25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8000"/>
                            </p:stCondLst>
                            <p:childTnLst>
                              <p:par>
                                <p:cTn id="9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90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8" grpId="0" animBg="1"/>
      <p:bldP spid="8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052736"/>
            <a:ext cx="856895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http://funforkids.ru/pictures/school21/school21098.png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ученик 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4"/>
              </a:rPr>
              <a:t>http://funforkids.ru/pictures/school21/school21096.png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ученик 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5"/>
              </a:rPr>
              <a:t>http://img0.liveinternet.ru/images/attach/c/2/69/490/69490753_05.png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ученик 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6"/>
              </a:rPr>
              <a:t>http://www.polymedia.ru/upload/iblock__340_CROP_1-1__/a7d/a7d0f44baf37ca3f1eeb497b27720027.png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 школьная доска 2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7"/>
              </a:rPr>
              <a:t>http://vsyaanimaciya.ru/_ph/39/2/94834403.gif?1420838517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– котенок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8"/>
              </a:rPr>
              <a:t>http://www.zooclub.ru/attach/fotogal/anima/436.gif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-лягушка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9"/>
              </a:rPr>
              <a:t>http://www.diets.ru/data/cache/2011jan/23/41/54889_50648.jpg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вращение головой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0"/>
              </a:rPr>
              <a:t>http://metodist.edu54.ru/sites/default/files/userfiles/image/18f49a9f5ec8a70e5eb777af9c97d329.gif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прыжки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15"/>
            </a:pP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1"/>
              </a:rPr>
              <a:t>http://www.inertiamlm.com/uploads/reports/41_136_2014-02-05.gif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наклоны вправо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  <a:hlinkClick r:id="rId12"/>
              </a:rPr>
              <a:t>http://img3.proshkolu.ru/content/media/pic/std/3000000/2766000/2765411-28252650762dadab.jpg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  <a:ea typeface="Calibri"/>
                <a:cs typeface="Times New Roman"/>
              </a:rPr>
              <a:t> - спортзал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http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://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mms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err="1">
                <a:solidFill>
                  <a:schemeClr val="bg1"/>
                </a:solidFill>
                <a:latin typeface="Constantia" pitchFamily="18" charset="0"/>
                <a:hlinkClick r:id="rId13"/>
              </a:rPr>
              <a:t>mts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 err="1">
                <a:solidFill>
                  <a:schemeClr val="bg1"/>
                </a:solidFill>
                <a:latin typeface="Constantia" pitchFamily="18" charset="0"/>
                <a:hlinkClick r:id="rId13"/>
              </a:rPr>
              <a:t>ru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:8080/</a:t>
            </a:r>
            <a:r>
              <a:rPr lang="en-US" sz="1400" u="sng" dirty="0" err="1">
                <a:solidFill>
                  <a:schemeClr val="bg1"/>
                </a:solidFill>
                <a:latin typeface="Constantia" pitchFamily="18" charset="0"/>
                <a:hlinkClick r:id="rId13"/>
              </a:rPr>
              <a:t>datas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/000/522/522392_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thumb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.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3"/>
              </a:rPr>
              <a:t>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золотая рыбка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http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://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www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.</a:t>
            </a:r>
            <a:r>
              <a:rPr lang="en-US" sz="1400" u="sng" dirty="0" err="1">
                <a:solidFill>
                  <a:schemeClr val="bg1"/>
                </a:solidFill>
                <a:latin typeface="Constantia" pitchFamily="18" charset="0"/>
                <a:hlinkClick r:id="rId14"/>
              </a:rPr>
              <a:t>infobarrel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.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com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/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media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/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image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/136866_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max</a:t>
            </a: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.</a:t>
            </a:r>
            <a:r>
              <a:rPr lang="en-US" sz="1400" u="sng" dirty="0">
                <a:solidFill>
                  <a:schemeClr val="bg1"/>
                </a:solidFill>
                <a:latin typeface="Constantia" pitchFamily="18" charset="0"/>
                <a:hlinkClick r:id="rId14"/>
              </a:rPr>
              <a:t>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фон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15"/>
              </a:rPr>
              <a:t>http://www.aquadec.ro/files/thumbs/sumi-991.jpg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рыбка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16"/>
              </a:rPr>
              <a:t>http://smayli.ru/data/smiles/jivotniea-1908.gif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красная полосатая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17"/>
              </a:rPr>
              <a:t>http://s28.postimg.org/vcg9twjfd/animacija_zolotaja_rybka.gif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вуалехвост</a:t>
            </a:r>
          </a:p>
          <a:p>
            <a:pPr marL="342900" indent="-342900">
              <a:buFont typeface="+mj-lt"/>
              <a:buAutoNum type="arabicPeriod" startAt="20"/>
            </a:pPr>
            <a:r>
              <a:rPr lang="ru-RU" sz="1400" u="sng" dirty="0">
                <a:solidFill>
                  <a:schemeClr val="bg1"/>
                </a:solidFill>
                <a:latin typeface="Constantia" pitchFamily="18" charset="0"/>
                <a:hlinkClick r:id="rId18"/>
              </a:rPr>
              <a:t>http://u.foto.radikal.ru/0703/63f466d40444.gif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</a:t>
            </a:r>
            <a:r>
              <a:rPr lang="ru-RU" sz="1400" dirty="0" err="1">
                <a:solidFill>
                  <a:schemeClr val="bg1"/>
                </a:solidFill>
                <a:latin typeface="Constantia" pitchFamily="18" charset="0"/>
              </a:rPr>
              <a:t>гуппик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полосатый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19"/>
              </a:rPr>
              <a:t>http://funforkids.ru/pictures/school24/school2439.jpg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у школьной доски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20"/>
              </a:rPr>
              <a:t>http://photo.deshevshe.net.ua/products/5/5573/samsung-q310-np-q310-as01ua.m.jpg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ноутбук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21"/>
              </a:rPr>
              <a:t>http://propowerpoint.ru/wp-content/uploads/2013/02/ShkolDoskaPrintMini.jpg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школьная доска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0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22"/>
              </a:rPr>
              <a:t>http://www.stihi.ru/pics/2012/04/04/4799.jpg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   -  дети читают книги</a:t>
            </a:r>
          </a:p>
        </p:txBody>
      </p:sp>
      <p:sp>
        <p:nvSpPr>
          <p:cNvPr id="3" name="Овал 2">
            <a:hlinkClick r:id="" action="ppaction://hlinkshowjump?jump=nextslide"/>
          </p:cNvPr>
          <p:cNvSpPr/>
          <p:nvPr/>
        </p:nvSpPr>
        <p:spPr>
          <a:xfrm>
            <a:off x="8388424" y="6453336"/>
            <a:ext cx="504056" cy="28803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ИСПОЛЬЗОВАННЫЕ РЕСУРСЫ:</a:t>
            </a:r>
          </a:p>
        </p:txBody>
      </p:sp>
    </p:spTree>
  </p:cSld>
  <p:clrMapOvr>
    <a:masterClrMapping/>
  </p:clrMapOvr>
  <p:transition advClick="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20688"/>
            <a:ext cx="8424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 startAt="31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3"/>
              </a:rPr>
              <a:t>http://img1.liveinternet.ru/images/attach/c/10/111/246/111246517_6096165_4865529_25587101_1186825814_160397941.jpg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- фон тетрадный лист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27"/>
            </a:pPr>
            <a:r>
              <a:rPr lang="en-US" sz="1400" dirty="0">
                <a:solidFill>
                  <a:schemeClr val="bg1"/>
                </a:solidFill>
                <a:latin typeface="Constantia" pitchFamily="18" charset="0"/>
                <a:hlinkClick r:id="rId4"/>
              </a:rPr>
              <a:t>http://www.edu54.ru/sites/default/files/userfiles/image/walking_3_hc.gif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 - цифра 3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 startAt="31"/>
            </a:pP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  <a:p>
            <a:pPr marL="271463" indent="-271463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Тесты для проверки техники чтения  - Проверочные работы по русскому языку и математике. Пособие для учителя. /Л.И. </a:t>
            </a:r>
            <a:r>
              <a:rPr lang="ru-RU" sz="1400" dirty="0" err="1">
                <a:solidFill>
                  <a:schemeClr val="bg1"/>
                </a:solidFill>
                <a:latin typeface="Constantia" pitchFamily="18" charset="0"/>
              </a:rPr>
              <a:t>Тикунова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, В.Г. Горецкий, В.П. </a:t>
            </a:r>
            <a:r>
              <a:rPr lang="ru-RU" sz="1400" dirty="0" err="1">
                <a:solidFill>
                  <a:schemeClr val="bg1"/>
                </a:solidFill>
                <a:latin typeface="Constantia" pitchFamily="18" charset="0"/>
              </a:rPr>
              <a:t>Какнакина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и др.-М.: Просвещение, 1988 -207с. _(Б-ка учителя начальных  классов)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В презентации использованы   </a:t>
            </a:r>
            <a:r>
              <a:rPr lang="ru-RU" sz="1400" dirty="0" err="1">
                <a:solidFill>
                  <a:schemeClr val="bg1"/>
                </a:solidFill>
                <a:latin typeface="Constantia" pitchFamily="18" charset="0"/>
              </a:rPr>
              <a:t>эл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. часы-таймер, автор  Важенин Сергей Валерьевич, МОУ СОШ с. </a:t>
            </a:r>
            <a:r>
              <a:rPr lang="ru-RU" sz="1400" dirty="0" err="1">
                <a:solidFill>
                  <a:schemeClr val="bg1"/>
                </a:solidFill>
                <a:latin typeface="Constantia" pitchFamily="18" charset="0"/>
              </a:rPr>
              <a:t>Закаринье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 Слободского района Кировской области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Использован слайд из презентации «Рыбки плавали в пруду» учителя-логопеда г. Новороссийска Полевской Э.Ю.</a:t>
            </a:r>
          </a:p>
          <a:p>
            <a:pPr marL="271463" lvl="0" indent="-271463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Звуковые файлы выполнены в программе </a:t>
            </a:r>
            <a:r>
              <a:rPr lang="en-US" sz="1400" b="1" dirty="0">
                <a:solidFill>
                  <a:schemeClr val="bg1"/>
                </a:solidFill>
                <a:latin typeface="Constantia" pitchFamily="18" charset="0"/>
              </a:rPr>
              <a:t>Audacity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 Фокиной Л.П. (спасибо ей огромное)</a:t>
            </a:r>
          </a:p>
          <a:p>
            <a:pPr marL="271463" indent="-271463">
              <a:buFont typeface="+mj-lt"/>
              <a:buAutoNum type="arabicPeriod"/>
            </a:pP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За основу взята работа  учителя начальных классов Кузнецовой Елены Александровны, МОУ начальная общеобразовательная школа п. </a:t>
            </a:r>
            <a:r>
              <a:rPr lang="ru-RU" sz="1400" dirty="0" err="1">
                <a:solidFill>
                  <a:schemeClr val="bg1"/>
                </a:solidFill>
                <a:latin typeface="Constantia" pitchFamily="18" charset="0"/>
              </a:rPr>
              <a:t>Горноправдинск</a:t>
            </a:r>
            <a:r>
              <a:rPr lang="ru-RU" sz="1400" dirty="0">
                <a:solidFill>
                  <a:schemeClr val="bg1"/>
                </a:solidFill>
                <a:latin typeface="Constantia" pitchFamily="18" charset="0"/>
              </a:rPr>
              <a:t>, ХМАО, Тюменской области.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3" name="Рисунок 2" descr="Рисунок1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5949280"/>
            <a:ext cx="451045" cy="394664"/>
          </a:xfrm>
          <a:prstGeom prst="rect">
            <a:avLst/>
          </a:prstGeom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 b="1" dirty="0">
              <a:solidFill>
                <a:srgbClr val="800080"/>
              </a:solidFill>
              <a:latin typeface="Constantia" pitchFamily="18" charset="0"/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2051720" y="2420888"/>
          <a:ext cx="5112568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" name="Рисунок 32" descr="koshkia-95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9912" y="2060848"/>
            <a:ext cx="720080" cy="937779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2051720" y="18864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ДЛЯ ЧТЕНИЯ ТЕКСТА ОТВОДИТСЯ ОДНА МИНУТА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251520" y="908720"/>
            <a:ext cx="1728788" cy="129698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8" name="AutoShape 20"/>
          <p:cNvSpPr>
            <a:spLocks noChangeAspect="1" noChangeArrowheads="1"/>
          </p:cNvSpPr>
          <p:nvPr/>
        </p:nvSpPr>
        <p:spPr bwMode="auto">
          <a:xfrm rot="16200000">
            <a:off x="14580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9" name="AutoShape 21"/>
          <p:cNvSpPr>
            <a:spLocks noChangeAspect="1" noChangeArrowheads="1"/>
          </p:cNvSpPr>
          <p:nvPr/>
        </p:nvSpPr>
        <p:spPr bwMode="auto">
          <a:xfrm rot="16200000">
            <a:off x="10262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" name="AutoShape 22"/>
          <p:cNvSpPr>
            <a:spLocks noChangeAspect="1" noChangeArrowheads="1"/>
          </p:cNvSpPr>
          <p:nvPr/>
        </p:nvSpPr>
        <p:spPr bwMode="auto">
          <a:xfrm>
            <a:off x="1259583" y="10547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1" name="AutoShape 23"/>
          <p:cNvSpPr>
            <a:spLocks noChangeAspect="1" noChangeArrowheads="1"/>
          </p:cNvSpPr>
          <p:nvPr/>
        </p:nvSpPr>
        <p:spPr bwMode="auto">
          <a:xfrm>
            <a:off x="1259583" y="19183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2" name="AutoShape 24"/>
          <p:cNvSpPr>
            <a:spLocks noChangeAspect="1" noChangeArrowheads="1"/>
          </p:cNvSpPr>
          <p:nvPr/>
        </p:nvSpPr>
        <p:spPr bwMode="auto">
          <a:xfrm>
            <a:off x="611883" y="19183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3" name="AutoShape 25"/>
          <p:cNvSpPr>
            <a:spLocks noChangeAspect="1" noChangeArrowheads="1"/>
          </p:cNvSpPr>
          <p:nvPr/>
        </p:nvSpPr>
        <p:spPr bwMode="auto">
          <a:xfrm>
            <a:off x="611883" y="10547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4" name="AutoShape 26"/>
          <p:cNvSpPr>
            <a:spLocks noChangeAspect="1" noChangeArrowheads="1"/>
          </p:cNvSpPr>
          <p:nvPr/>
        </p:nvSpPr>
        <p:spPr bwMode="auto">
          <a:xfrm>
            <a:off x="1259583" y="14865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5" name="AutoShape 27"/>
          <p:cNvSpPr>
            <a:spLocks noChangeAspect="1" noChangeArrowheads="1"/>
          </p:cNvSpPr>
          <p:nvPr/>
        </p:nvSpPr>
        <p:spPr bwMode="auto">
          <a:xfrm rot="16200000">
            <a:off x="8103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6" name="AutoShape 28"/>
          <p:cNvSpPr>
            <a:spLocks noChangeAspect="1" noChangeArrowheads="1"/>
          </p:cNvSpPr>
          <p:nvPr/>
        </p:nvSpPr>
        <p:spPr bwMode="auto">
          <a:xfrm rot="16200000">
            <a:off x="8103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7" name="AutoShape 29"/>
          <p:cNvSpPr>
            <a:spLocks noChangeAspect="1" noChangeArrowheads="1"/>
          </p:cNvSpPr>
          <p:nvPr/>
        </p:nvSpPr>
        <p:spPr bwMode="auto">
          <a:xfrm rot="16200000">
            <a:off x="3785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8" name="AutoShape 30"/>
          <p:cNvSpPr>
            <a:spLocks noChangeAspect="1" noChangeArrowheads="1"/>
          </p:cNvSpPr>
          <p:nvPr/>
        </p:nvSpPr>
        <p:spPr bwMode="auto">
          <a:xfrm rot="16200000">
            <a:off x="378520" y="12881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AutoShape 31"/>
          <p:cNvSpPr>
            <a:spLocks noChangeAspect="1" noChangeArrowheads="1"/>
          </p:cNvSpPr>
          <p:nvPr/>
        </p:nvSpPr>
        <p:spPr bwMode="auto">
          <a:xfrm rot="16200000">
            <a:off x="395983" y="1918370"/>
            <a:ext cx="107950" cy="107950"/>
          </a:xfrm>
          <a:prstGeom prst="flowChartTerminator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0" name="AutoShape 32"/>
          <p:cNvSpPr>
            <a:spLocks noChangeAspect="1" noChangeArrowheads="1"/>
          </p:cNvSpPr>
          <p:nvPr/>
        </p:nvSpPr>
        <p:spPr bwMode="auto">
          <a:xfrm rot="16200000">
            <a:off x="14580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1" name="AutoShape 33"/>
          <p:cNvSpPr>
            <a:spLocks noChangeAspect="1" noChangeArrowheads="1"/>
          </p:cNvSpPr>
          <p:nvPr/>
        </p:nvSpPr>
        <p:spPr bwMode="auto">
          <a:xfrm rot="16200000">
            <a:off x="1026220" y="1719932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AutoShape 34"/>
          <p:cNvSpPr>
            <a:spLocks noChangeAspect="1" noChangeArrowheads="1"/>
          </p:cNvSpPr>
          <p:nvPr/>
        </p:nvSpPr>
        <p:spPr bwMode="auto">
          <a:xfrm>
            <a:off x="611883" y="1486570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3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195736" y="1340768"/>
            <a:ext cx="430708" cy="432048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кругленный прямоугольник 24">
            <a:hlinkClick r:id="rId9" action="ppaction://hlinksldjump"/>
          </p:cNvPr>
          <p:cNvSpPr/>
          <p:nvPr/>
        </p:nvSpPr>
        <p:spPr>
          <a:xfrm>
            <a:off x="755576" y="4293096"/>
            <a:ext cx="936104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atin typeface="Constantia" pitchFamily="18" charset="0"/>
              </a:rPr>
              <a:t>1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35-45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7" name="Скругленный прямоугольник 26">
            <a:hlinkClick r:id="rId10" action="ppaction://hlinksldjump"/>
          </p:cNvPr>
          <p:cNvSpPr/>
          <p:nvPr/>
        </p:nvSpPr>
        <p:spPr>
          <a:xfrm>
            <a:off x="1907704" y="4293096"/>
            <a:ext cx="864096" cy="93610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atin typeface="Constantia" pitchFamily="18" charset="0"/>
              </a:rPr>
              <a:t>2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45-50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28" name="Скругленный прямоугольник 27">
            <a:hlinkClick r:id="rId11" action="ppaction://hlinksldjump"/>
          </p:cNvPr>
          <p:cNvSpPr/>
          <p:nvPr/>
        </p:nvSpPr>
        <p:spPr>
          <a:xfrm>
            <a:off x="2987824" y="4293096"/>
            <a:ext cx="864096" cy="9361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atin typeface="Constantia" pitchFamily="18" charset="0"/>
              </a:rPr>
              <a:t>3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50-55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0" name="Скругленный прямоугольник 29">
            <a:hlinkClick r:id="rId12" action="ppaction://hlinksldjump"/>
          </p:cNvPr>
          <p:cNvSpPr/>
          <p:nvPr/>
        </p:nvSpPr>
        <p:spPr>
          <a:xfrm>
            <a:off x="3995936" y="4293096"/>
            <a:ext cx="86409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dirty="0">
                <a:latin typeface="Constantia" pitchFamily="18" charset="0"/>
              </a:rPr>
              <a:t>4</a:t>
            </a:r>
          </a:p>
          <a:p>
            <a:pPr algn="ctr"/>
            <a:r>
              <a:rPr lang="ru-RU" b="1" dirty="0">
                <a:latin typeface="Constantia" pitchFamily="18" charset="0"/>
              </a:rPr>
              <a:t>55-60</a:t>
            </a:r>
          </a:p>
          <a:p>
            <a:pPr algn="ctr"/>
            <a:endParaRPr lang="ru-RU" b="1" dirty="0"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056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Constantia" pitchFamily="18" charset="0"/>
              </a:rPr>
              <a:t>Выбери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onstantia" pitchFamily="18" charset="0"/>
              </a:rPr>
              <a:t>ДОСТУПНЫЙ ТЕБЕ  УРОВЕНЬ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onstantia" pitchFamily="18" charset="0"/>
              </a:rPr>
              <a:t>и 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Constantia" pitchFamily="18" charset="0"/>
              </a:rPr>
              <a:t>ЧИТАЙ ВСЛУХ</a:t>
            </a:r>
          </a:p>
        </p:txBody>
      </p:sp>
      <p:sp>
        <p:nvSpPr>
          <p:cNvPr id="32" name="Управляющая кнопка: сведения 31">
            <a:hlinkClick r:id="rId13" action="ppaction://hlinksldjump" highlightClick="1"/>
          </p:cNvPr>
          <p:cNvSpPr/>
          <p:nvPr/>
        </p:nvSpPr>
        <p:spPr>
          <a:xfrm>
            <a:off x="8532440" y="2996952"/>
            <a:ext cx="432048" cy="43204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walking_2_hc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8144" y="2492896"/>
            <a:ext cx="1125091" cy="1567481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4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39" grpId="0" animBg="1"/>
      <p:bldP spid="39" grpId="1" animBg="1"/>
      <p:bldP spid="39" grpId="2" animBg="1"/>
      <p:bldP spid="39" grpId="3" animBg="1"/>
      <p:bldP spid="39" grpId="4" animBg="1"/>
      <p:bldP spid="39" grpId="5" animBg="1"/>
      <p:bldP spid="39" grpId="6" animBg="1"/>
      <p:bldP spid="39" grpId="7" animBg="1"/>
      <p:bldP spid="39" grpId="8" animBg="1"/>
      <p:bldP spid="39" grpId="9" animBg="1"/>
      <p:bldP spid="39" grpId="10" animBg="1"/>
      <p:bldP spid="39" grpId="1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  <p:bldP spid="40" grpId="10" animBg="1"/>
      <p:bldP spid="41" grpId="0" animBg="1"/>
      <p:bldP spid="41" grpId="1" animBg="1"/>
      <p:bldP spid="41" grpId="2" animBg="1"/>
      <p:bldP spid="41" grpId="3" animBg="1"/>
      <p:bldP spid="41" grpId="4" animBg="1"/>
      <p:bldP spid="41" grpId="5" animBg="1"/>
      <p:bldP spid="41" grpId="6" animBg="1"/>
      <p:bldP spid="41" grpId="7" animBg="1"/>
      <p:bldP spid="41" grpId="8" animBg="1"/>
      <p:bldP spid="41" grpId="9" animBg="1"/>
      <p:bldP spid="41" grpId="10" animBg="1"/>
      <p:bldP spid="41" grpId="11" animBg="1"/>
      <p:bldP spid="41" grpId="12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4" grpId="2" animBg="1"/>
      <p:bldP spid="44" grpId="3" animBg="1"/>
      <p:bldP spid="44" grpId="4" animBg="1"/>
      <p:bldP spid="44" grpId="5" animBg="1"/>
      <p:bldP spid="44" grpId="6" animBg="1"/>
      <p:bldP spid="44" grpId="7" animBg="1"/>
      <p:bldP spid="44" grpId="8" animBg="1"/>
      <p:bldP spid="44" grpId="9" animBg="1"/>
      <p:bldP spid="45" grpId="0" animBg="1"/>
      <p:bldP spid="45" grpId="1" animBg="1"/>
      <p:bldP spid="47" grpId="0" animBg="1"/>
      <p:bldP spid="47" grpId="1" animBg="1"/>
      <p:bldP spid="47" grpId="2" animBg="1"/>
      <p:bldP spid="48" grpId="0" animBg="1"/>
      <p:bldP spid="49" grpId="0" animBg="1"/>
      <p:bldP spid="49" grpId="1" animBg="1"/>
      <p:bldP spid="49" grpId="2" animBg="1"/>
      <p:bldP spid="49" grpId="3" animBg="1"/>
      <p:bldP spid="49" grpId="4" animBg="1"/>
      <p:bldP spid="49" grpId="5" animBg="1"/>
      <p:bldP spid="49" grpId="6" animBg="1"/>
      <p:bldP spid="49" grpId="7" animBg="1"/>
      <p:bldP spid="49" grpId="8" animBg="1"/>
      <p:bldP spid="49" grpId="9" animBg="1"/>
      <p:bldP spid="49" grpId="10" animBg="1"/>
      <p:bldP spid="49" grpId="11" animBg="1"/>
      <p:bldP spid="49" grpId="12" animBg="1"/>
      <p:bldP spid="49" grpId="13" animBg="1"/>
      <p:bldP spid="49" grpId="14" animBg="1"/>
      <p:bldP spid="49" grpId="15" animBg="1"/>
      <p:bldP spid="49" grpId="16" animBg="1"/>
      <p:bldP spid="49" grpId="17" animBg="1"/>
      <p:bldP spid="49" grpId="18" animBg="1"/>
      <p:bldP spid="49" grpId="19" animBg="1"/>
      <p:bldP spid="49" grpId="20" animBg="1"/>
      <p:bldP spid="49" grpId="21" animBg="1"/>
      <p:bldP spid="49" grpId="22" animBg="1"/>
      <p:bldP spid="49" grpId="23" animBg="1"/>
      <p:bldP spid="49" grpId="24" animBg="1"/>
      <p:bldP spid="50" grpId="0" animBg="1"/>
      <p:bldP spid="51" grpId="0" animBg="1"/>
      <p:bldP spid="51" grpId="1" animBg="1"/>
      <p:bldP spid="51" grpId="2" animBg="1"/>
      <p:bldP spid="51" grpId="3" animBg="1"/>
      <p:bldP spid="51" grpId="4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55776" y="764704"/>
            <a:ext cx="538162" cy="468312"/>
          </a:xfrm>
          <a:prstGeom prst="actionButtonForwardNex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6" name="AutoShape 36"/>
          <p:cNvSpPr>
            <a:spLocks noChangeAspect="1" noChangeArrowheads="1"/>
          </p:cNvSpPr>
          <p:nvPr/>
        </p:nvSpPr>
        <p:spPr bwMode="auto">
          <a:xfrm rot="16200000">
            <a:off x="21057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7"/>
          <p:cNvSpPr>
            <a:spLocks noChangeAspect="1" noChangeArrowheads="1"/>
          </p:cNvSpPr>
          <p:nvPr/>
        </p:nvSpPr>
        <p:spPr bwMode="auto">
          <a:xfrm rot="16200000">
            <a:off x="665064" y="711275"/>
            <a:ext cx="433388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38"/>
          <p:cNvSpPr>
            <a:spLocks noChangeAspect="1" noChangeArrowheads="1"/>
          </p:cNvSpPr>
          <p:nvPr/>
        </p:nvSpPr>
        <p:spPr bwMode="auto">
          <a:xfrm rot="16200000">
            <a:off x="167392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39"/>
          <p:cNvSpPr>
            <a:spLocks noChangeAspect="1" noChangeArrowheads="1"/>
          </p:cNvSpPr>
          <p:nvPr/>
        </p:nvSpPr>
        <p:spPr bwMode="auto">
          <a:xfrm rot="16200000">
            <a:off x="23247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0"/>
          <p:cNvSpPr>
            <a:spLocks noChangeAspect="1" noChangeArrowheads="1"/>
          </p:cNvSpPr>
          <p:nvPr/>
        </p:nvSpPr>
        <p:spPr bwMode="auto">
          <a:xfrm>
            <a:off x="467420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41"/>
          <p:cNvSpPr>
            <a:spLocks noChangeAspect="1" noChangeArrowheads="1"/>
          </p:cNvSpPr>
          <p:nvPr/>
        </p:nvSpPr>
        <p:spPr bwMode="auto">
          <a:xfrm>
            <a:off x="19072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2"/>
          <p:cNvSpPr>
            <a:spLocks noChangeAspect="1" noChangeArrowheads="1"/>
          </p:cNvSpPr>
          <p:nvPr/>
        </p:nvSpPr>
        <p:spPr bwMode="auto">
          <a:xfrm>
            <a:off x="19072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3"/>
          <p:cNvSpPr>
            <a:spLocks noChangeAspect="1" noChangeArrowheads="1"/>
          </p:cNvSpPr>
          <p:nvPr/>
        </p:nvSpPr>
        <p:spPr bwMode="auto">
          <a:xfrm>
            <a:off x="1259583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44"/>
          <p:cNvSpPr>
            <a:spLocks noChangeAspect="1" noChangeArrowheads="1"/>
          </p:cNvSpPr>
          <p:nvPr/>
        </p:nvSpPr>
        <p:spPr bwMode="auto">
          <a:xfrm>
            <a:off x="1259583" y="4771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45"/>
          <p:cNvSpPr>
            <a:spLocks noChangeAspect="1" noChangeArrowheads="1"/>
          </p:cNvSpPr>
          <p:nvPr/>
        </p:nvSpPr>
        <p:spPr bwMode="auto">
          <a:xfrm>
            <a:off x="467420" y="13407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6"/>
          <p:cNvSpPr>
            <a:spLocks noChangeAspect="1" noChangeArrowheads="1"/>
          </p:cNvSpPr>
          <p:nvPr/>
        </p:nvSpPr>
        <p:spPr bwMode="auto">
          <a:xfrm>
            <a:off x="19072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47"/>
          <p:cNvSpPr>
            <a:spLocks noChangeAspect="1" noChangeArrowheads="1"/>
          </p:cNvSpPr>
          <p:nvPr/>
        </p:nvSpPr>
        <p:spPr bwMode="auto">
          <a:xfrm rot="16200000">
            <a:off x="14564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AutoShape 48"/>
          <p:cNvSpPr>
            <a:spLocks noChangeAspect="1" noChangeArrowheads="1"/>
          </p:cNvSpPr>
          <p:nvPr/>
        </p:nvSpPr>
        <p:spPr bwMode="auto">
          <a:xfrm rot="16200000">
            <a:off x="14564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AutoShape 49"/>
          <p:cNvSpPr>
            <a:spLocks noChangeAspect="1" noChangeArrowheads="1"/>
          </p:cNvSpPr>
          <p:nvPr/>
        </p:nvSpPr>
        <p:spPr bwMode="auto">
          <a:xfrm rot="16200000">
            <a:off x="1024633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50"/>
          <p:cNvSpPr>
            <a:spLocks noChangeAspect="1" noChangeArrowheads="1"/>
          </p:cNvSpPr>
          <p:nvPr/>
        </p:nvSpPr>
        <p:spPr bwMode="auto">
          <a:xfrm rot="16200000">
            <a:off x="1024633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AutoShape 51"/>
          <p:cNvSpPr>
            <a:spLocks noChangeAspect="1" noChangeArrowheads="1"/>
          </p:cNvSpPr>
          <p:nvPr/>
        </p:nvSpPr>
        <p:spPr bwMode="auto">
          <a:xfrm rot="16200000">
            <a:off x="970658" y="1340719"/>
            <a:ext cx="10795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52"/>
          <p:cNvSpPr>
            <a:spLocks noChangeAspect="1" noChangeArrowheads="1"/>
          </p:cNvSpPr>
          <p:nvPr/>
        </p:nvSpPr>
        <p:spPr bwMode="auto">
          <a:xfrm rot="16200000">
            <a:off x="21057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53"/>
          <p:cNvSpPr>
            <a:spLocks noChangeAspect="1" noChangeArrowheads="1"/>
          </p:cNvSpPr>
          <p:nvPr/>
        </p:nvSpPr>
        <p:spPr bwMode="auto">
          <a:xfrm rot="16200000">
            <a:off x="1673920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AutoShape 54"/>
          <p:cNvSpPr>
            <a:spLocks noChangeAspect="1" noChangeArrowheads="1"/>
          </p:cNvSpPr>
          <p:nvPr/>
        </p:nvSpPr>
        <p:spPr bwMode="auto">
          <a:xfrm>
            <a:off x="1259583" y="908919"/>
            <a:ext cx="396875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" name="AutoShape 55"/>
          <p:cNvSpPr>
            <a:spLocks noChangeAspect="1" noChangeArrowheads="1"/>
          </p:cNvSpPr>
          <p:nvPr/>
        </p:nvSpPr>
        <p:spPr bwMode="auto">
          <a:xfrm rot="16200000">
            <a:off x="232470" y="710481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56"/>
          <p:cNvSpPr>
            <a:spLocks noChangeAspect="1" noChangeArrowheads="1"/>
          </p:cNvSpPr>
          <p:nvPr/>
        </p:nvSpPr>
        <p:spPr bwMode="auto">
          <a:xfrm rot="16200000">
            <a:off x="665858" y="1143869"/>
            <a:ext cx="431800" cy="107950"/>
          </a:xfrm>
          <a:prstGeom prst="flowChartTerminator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" name="Овал 26">
            <a:hlinkClick r:id="" action="ppaction://hlinkshowjump?jump=nextslide"/>
          </p:cNvPr>
          <p:cNvSpPr/>
          <p:nvPr/>
        </p:nvSpPr>
        <p:spPr>
          <a:xfrm>
            <a:off x="8460432" y="6453336"/>
            <a:ext cx="432048" cy="2160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23528" y="1628800"/>
            <a:ext cx="88204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Constantia" pitchFamily="18" charset="0"/>
              </a:rPr>
              <a:t>ЛЕВ,  МЕДВЕДЬ И ЛИСИЦА</a:t>
            </a:r>
          </a:p>
          <a:p>
            <a:r>
              <a:rPr lang="ru-RU" sz="3600" b="1" dirty="0">
                <a:solidFill>
                  <a:schemeClr val="bg1"/>
                </a:solidFill>
                <a:latin typeface="Constantia" pitchFamily="18" charset="0"/>
              </a:rPr>
              <a:t>Лев  и медведь добыли  мясо и стали за него драться. Медведь не хотел уступить, и лев не уступал. Они так долго бились, что ослабели оба и легли. Лисица увидала их мясо, подхватила его и убежала.</a:t>
            </a:r>
          </a:p>
          <a:p>
            <a:r>
              <a:rPr lang="ru-RU" sz="3600" b="1" dirty="0">
                <a:solidFill>
                  <a:schemeClr val="bg1"/>
                </a:solidFill>
                <a:latin typeface="Constantia" pitchFamily="18" charset="0"/>
              </a:rPr>
              <a:t>                                            </a:t>
            </a:r>
            <a:r>
              <a:rPr lang="ru-RU" b="1" dirty="0">
                <a:solidFill>
                  <a:schemeClr val="bg1"/>
                </a:solidFill>
                <a:latin typeface="Constantia" pitchFamily="18" charset="0"/>
              </a:rPr>
              <a:t>35 слов  (Л. Толстой)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5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ntr" presetSubtype="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5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" presetClass="exit" presetSubtype="0" fill="hold" grpId="6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" presetClass="entr" presetSubtype="0" fill="hold" grpId="7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35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5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35" presetClass="emph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4" presetID="35" presetClass="emph" presetSubtype="0" fill="hold" grpId="1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3" presetID="35" presetClass="emph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2" presetID="35" presetClass="emph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35" presetClass="emph" presetSubtype="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0" presetID="35" presetClass="emph" presetSubtype="0" fill="hold" grpId="1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81" presetID="35" presetClass="emph" presetSubtype="0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6" presetID="35" presetClass="emph" presetSubtype="0" fill="hold" grpId="1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3" presetID="35" presetClass="emph" presetSubtype="0" fill="hold" grpId="1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4" presetID="35" presetClass="emph" presetSubtype="0" fill="hold" grpId="2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1000"/>
                            </p:stCondLst>
                            <p:childTnLst>
                              <p:par>
                                <p:cTn id="227" presetID="35" presetClass="emph" presetSubtype="0" fill="hold" grpId="2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34" presetID="35" presetClass="emph" presetSubtype="0" fill="hold" grpId="2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3000"/>
                            </p:stCondLst>
                            <p:childTnLst>
                              <p:par>
                                <p:cTn id="243" presetID="35" presetClass="emph" presetSubtype="0" fill="hold" grpId="2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252" presetID="35" presetClass="emph" presetSubtype="0" fill="hold" grpId="2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7" presetID="35" presetClass="emph" presetSubtype="0" fill="hold" grpId="2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270" presetID="35" presetClass="emph" presetSubtype="0" fill="hold" grpId="2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81" presetID="35" presetClass="emph" presetSubtype="0" fill="hold" grpId="2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86" presetID="35" presetClass="emph" presetSubtype="0" fill="hold" grpId="2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9000"/>
                            </p:stCondLst>
                            <p:childTnLst>
                              <p:par>
                                <p:cTn id="297" presetID="35" presetClass="emph" presetSubtype="0" fill="hold" grpId="2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310" presetID="35" presetClass="emph" presetSubtype="0" fill="hold" grpId="3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31000"/>
                            </p:stCondLst>
                            <p:childTnLst>
                              <p:par>
                                <p:cTn id="323" presetID="35" presetClass="emph" presetSubtype="0" fill="hold" grpId="3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0" presetID="35" presetClass="emph" presetSubtype="0" fill="hold" grpId="3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9" presetID="35" presetClass="emph" presetSubtype="0" fill="hold" grpId="3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348" presetID="35" presetClass="emph" presetSubtype="0" fill="hold" grpId="3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35000"/>
                            </p:stCondLst>
                            <p:childTnLst>
                              <p:par>
                                <p:cTn id="353" presetID="35" presetClass="emph" presetSubtype="0" fill="hold" grpId="3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grpId="1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366" presetID="35" presetClass="emph" presetSubtype="0" fill="hold" grpId="3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grpId="1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7" presetID="35" presetClass="emph" presetSubtype="0" fill="hold" grpId="3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38000"/>
                            </p:stCondLst>
                            <p:childTnLst>
                              <p:par>
                                <p:cTn id="382" presetID="35" presetClass="emph" presetSubtype="0" fill="hold" grpId="3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395" presetID="35" presetClass="emph" presetSubtype="0" fill="hold" grpId="3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grpId="1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40000"/>
                            </p:stCondLst>
                            <p:childTnLst>
                              <p:par>
                                <p:cTn id="406" presetID="35" presetClass="emph" presetSubtype="0" fill="hold" grpId="4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ntr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41000"/>
                            </p:stCondLst>
                            <p:childTnLst>
                              <p:par>
                                <p:cTn id="419" presetID="35" presetClass="emph" presetSubtype="0" fill="hold" grpId="4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42000"/>
                            </p:stCondLst>
                            <p:childTnLst>
                              <p:par>
                                <p:cTn id="426" presetID="35" presetClass="emph" presetSubtype="0" fill="hold" grpId="4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2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grpId="1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43000"/>
                            </p:stCondLst>
                            <p:childTnLst>
                              <p:par>
                                <p:cTn id="435" presetID="35" presetClass="emph" presetSubtype="0" fill="hold" grpId="4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grpId="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" presetClass="entr" presetSubtype="0" fill="hold" grpId="2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44000"/>
                            </p:stCondLst>
                            <p:childTnLst>
                              <p:par>
                                <p:cTn id="444" presetID="35" presetClass="emph" presetSubtype="0" fill="hold" grpId="4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45000"/>
                            </p:stCondLst>
                            <p:childTnLst>
                              <p:par>
                                <p:cTn id="449" presetID="35" presetClass="emph" presetSubtype="0" fill="hold" grpId="4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1" presetClass="entr" presetSubtype="0" fill="hold" grpId="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xit" presetSubtype="0" fill="hold" grpId="1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xit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xit" presetSubtype="0" fill="hold" grpId="3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9" presetID="1" presetClass="exit" presetSubtype="0" fill="hold" grpId="2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46000"/>
                            </p:stCondLst>
                            <p:childTnLst>
                              <p:par>
                                <p:cTn id="462" presetID="35" presetClass="emph" presetSubtype="0" fill="hold" grpId="4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grpId="1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ntr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ntr" presetSubtype="0" fill="hold" grpId="3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grpId="2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47000"/>
                            </p:stCondLst>
                            <p:childTnLst>
                              <p:par>
                                <p:cTn id="473" presetID="35" presetClass="emph" presetSubtype="0" fill="hold" grpId="4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38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48000"/>
                            </p:stCondLst>
                            <p:childTnLst>
                              <p:par>
                                <p:cTn id="478" presetID="35" presetClass="emph" presetSubtype="0" fill="hold" grpId="4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0" presetID="1" presetClass="entr" presetSubtype="0" fill="hold" grpId="39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xit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49000"/>
                            </p:stCondLst>
                            <p:childTnLst>
                              <p:par>
                                <p:cTn id="491" presetID="35" presetClass="emph" presetSubtype="0" fill="hold" grpId="4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4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grpId="3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50000"/>
                            </p:stCondLst>
                            <p:childTnLst>
                              <p:par>
                                <p:cTn id="502" presetID="35" presetClass="emph" presetSubtype="0" fill="hold" grpId="5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ntr" presetSubtype="0" fill="hold" grpId="4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ntr" presetSubtype="0" fill="hold" grpId="3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51000"/>
                            </p:stCondLst>
                            <p:childTnLst>
                              <p:par>
                                <p:cTn id="515" presetID="35" presetClass="emph" presetSubtype="0" fill="hold" grpId="5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4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52000"/>
                            </p:stCondLst>
                            <p:childTnLst>
                              <p:par>
                                <p:cTn id="522" presetID="35" presetClass="emph" presetSubtype="0" fill="hold" grpId="5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grpId="3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2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53000"/>
                            </p:stCondLst>
                            <p:childTnLst>
                              <p:par>
                                <p:cTn id="531" presetID="35" presetClass="emph" presetSubtype="0" fill="hold" grpId="5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grpId="1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ntr" presetSubtype="0" fill="hold" grpId="3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4000"/>
                            </p:stCondLst>
                            <p:childTnLst>
                              <p:par>
                                <p:cTn id="540" presetID="35" presetClass="emph" presetSubtype="0" fill="hold" grpId="5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2" presetID="1" presetClass="entr" presetSubtype="0" fill="hold" grpId="4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55000"/>
                            </p:stCondLst>
                            <p:childTnLst>
                              <p:par>
                                <p:cTn id="545" presetID="35" presetClass="emph" presetSubtype="0" fill="hold" grpId="5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1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grpId="2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grpId="4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56000"/>
                            </p:stCondLst>
                            <p:childTnLst>
                              <p:par>
                                <p:cTn id="558" presetID="35" presetClass="emph" presetSubtype="0" fill="hold" grpId="56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grpId="2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24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6" presetID="1" presetClass="entr" presetSubtype="0" fill="hold" grpId="3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57000"/>
                            </p:stCondLst>
                            <p:childTnLst>
                              <p:par>
                                <p:cTn id="569" presetID="35" presetClass="emph" presetSubtype="0" fill="hold" grpId="5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46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58000"/>
                            </p:stCondLst>
                            <p:childTnLst>
                              <p:par>
                                <p:cTn id="574" presetID="35" presetClass="emph" presetSubtype="0" fill="hold" grpId="58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6" presetID="1" presetClass="entr" presetSubtype="0" fill="hold" grpId="47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8" presetID="1" presetClass="exit" presetSubtype="0" fill="hold" grpId="25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4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595" presetID="35" presetClass="emph" presetSubtype="0" fill="hold" grpId="5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8" grpId="15" animBg="1"/>
      <p:bldP spid="8" grpId="16" animBg="1"/>
      <p:bldP spid="8" grpId="17" animBg="1"/>
      <p:bldP spid="8" grpId="18" animBg="1"/>
      <p:bldP spid="8" grpId="19" animBg="1"/>
      <p:bldP spid="8" grpId="20" animBg="1"/>
      <p:bldP spid="8" grpId="21" animBg="1"/>
      <p:bldP spid="8" grpId="22" animBg="1"/>
      <p:bldP spid="8" grpId="23" animBg="1"/>
      <p:bldP spid="9" grpId="0" animBg="1"/>
      <p:bldP spid="10" grpId="0" animBg="1"/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1" grpId="21" animBg="1"/>
      <p:bldP spid="11" grpId="22" animBg="1"/>
      <p:bldP spid="11" grpId="23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2" grpId="6" animBg="1"/>
      <p:bldP spid="12" grpId="7" animBg="1"/>
      <p:bldP spid="12" grpId="8" animBg="1"/>
      <p:bldP spid="12" grpId="9" animBg="1"/>
      <p:bldP spid="12" grpId="10" animBg="1"/>
      <p:bldP spid="12" grpId="11" animBg="1"/>
      <p:bldP spid="12" grpId="12" animBg="1"/>
      <p:bldP spid="12" grpId="13" animBg="1"/>
      <p:bldP spid="12" grpId="14" animBg="1"/>
      <p:bldP spid="12" grpId="15" animBg="1"/>
      <p:bldP spid="12" grpId="16" animBg="1"/>
      <p:bldP spid="12" grpId="17" animBg="1"/>
      <p:bldP spid="12" grpId="18" animBg="1"/>
      <p:bldP spid="12" grpId="19" animBg="1"/>
      <p:bldP spid="12" grpId="20" animBg="1"/>
      <p:bldP spid="12" grpId="21" animBg="1"/>
      <p:bldP spid="12" grpId="22" animBg="1"/>
      <p:bldP spid="12" grpId="23" animBg="1"/>
      <p:bldP spid="12" grpId="24" animBg="1"/>
      <p:bldP spid="12" grpId="25" animBg="1"/>
      <p:bldP spid="12" grpId="26" animBg="1"/>
      <p:bldP spid="12" grpId="27" animBg="1"/>
      <p:bldP spid="12" grpId="28" animBg="1"/>
      <p:bldP spid="12" grpId="29" animBg="1"/>
      <p:bldP spid="12" grpId="30" animBg="1"/>
      <p:bldP spid="12" grpId="31" animBg="1"/>
      <p:bldP spid="12" grpId="32" animBg="1"/>
      <p:bldP spid="12" grpId="33" animBg="1"/>
      <p:bldP spid="12" grpId="34" animBg="1"/>
      <p:bldP spid="12" grpId="35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4" grpId="2" animBg="1"/>
      <p:bldP spid="14" grpId="3" animBg="1"/>
      <p:bldP spid="15" grpId="0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6" grpId="13" animBg="1"/>
      <p:bldP spid="16" grpId="14" animBg="1"/>
      <p:bldP spid="16" grpId="15" animBg="1"/>
      <p:bldP spid="16" grpId="16" animBg="1"/>
      <p:bldP spid="16" grpId="17" animBg="1"/>
      <p:bldP spid="16" grpId="18" animBg="1"/>
      <p:bldP spid="16" grpId="19" animBg="1"/>
      <p:bldP spid="16" grpId="20" animBg="1"/>
      <p:bldP spid="16" grpId="21" animBg="1"/>
      <p:bldP spid="16" grpId="22" animBg="1"/>
      <p:bldP spid="16" grpId="23" animBg="1"/>
      <p:bldP spid="16" grpId="24" animBg="1"/>
      <p:bldP spid="16" grpId="25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  <p:bldP spid="21" grpId="28" animBg="1"/>
      <p:bldP spid="21" grpId="29" animBg="1"/>
      <p:bldP spid="21" grpId="30" animBg="1"/>
      <p:bldP spid="21" grpId="31" animBg="1"/>
      <p:bldP spid="21" grpId="32" animBg="1"/>
      <p:bldP spid="21" grpId="33" animBg="1"/>
      <p:bldP spid="21" grpId="34" animBg="1"/>
      <p:bldP spid="21" grpId="35" animBg="1"/>
      <p:bldP spid="21" grpId="36" animBg="1"/>
      <p:bldP spid="21" grpId="37" animBg="1"/>
      <p:bldP spid="21" grpId="38" animBg="1"/>
      <p:bldP spid="21" grpId="39" animBg="1"/>
      <p:bldP spid="21" grpId="40" animBg="1"/>
      <p:bldP spid="21" grpId="41" animBg="1"/>
      <p:bldP spid="21" grpId="42" animBg="1"/>
      <p:bldP spid="21" grpId="43" animBg="1"/>
      <p:bldP spid="21" grpId="44" animBg="1"/>
      <p:bldP spid="21" grpId="45" animBg="1"/>
      <p:bldP spid="21" grpId="46" animBg="1"/>
      <p:bldP spid="21" grpId="47" animBg="1"/>
      <p:bldP spid="21" grpId="48" animBg="1"/>
      <p:bldP spid="21" grpId="49" animBg="1"/>
      <p:bldP spid="21" grpId="50" animBg="1"/>
      <p:bldP spid="21" grpId="51" animBg="1"/>
      <p:bldP spid="21" grpId="52" animBg="1"/>
      <p:bldP spid="21" grpId="53" animBg="1"/>
      <p:bldP spid="21" grpId="54" animBg="1"/>
      <p:bldP spid="21" grpId="55" animBg="1"/>
      <p:bldP spid="21" grpId="56" animBg="1"/>
      <p:bldP spid="21" grpId="57" animBg="1"/>
      <p:bldP spid="21" grpId="58" animBg="1"/>
      <p:bldP spid="21" grpId="59" animBg="1"/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3" grpId="0" animBg="1"/>
      <p:bldP spid="23" grpId="1" animBg="1"/>
      <p:bldP spid="23" grpId="2" animBg="1"/>
      <p:bldP spid="23" grpId="3" animBg="1"/>
      <p:bldP spid="23" grpId="4" animBg="1"/>
      <p:bldP spid="23" grpId="5" animBg="1"/>
      <p:bldP spid="23" grpId="6" animBg="1"/>
      <p:bldP spid="23" grpId="7" animBg="1"/>
      <p:bldP spid="23" grpId="8" animBg="1"/>
      <p:bldP spid="23" grpId="9" animBg="1"/>
      <p:bldP spid="23" grpId="10" animBg="1"/>
      <p:bldP spid="23" grpId="11" animBg="1"/>
      <p:bldP spid="23" grpId="12" animBg="1"/>
      <p:bldP spid="23" grpId="13" animBg="1"/>
      <p:bldP spid="23" grpId="14" animBg="1"/>
      <p:bldP spid="23" grpId="15" animBg="1"/>
      <p:bldP spid="23" grpId="16" animBg="1"/>
      <p:bldP spid="23" grpId="17" animBg="1"/>
      <p:bldP spid="23" grpId="18" animBg="1"/>
      <p:bldP spid="23" grpId="19" animBg="1"/>
      <p:bldP spid="23" grpId="20" animBg="1"/>
      <p:bldP spid="23" grpId="21" animBg="1"/>
      <p:bldP spid="23" grpId="22" animBg="1"/>
      <p:bldP spid="23" grpId="23" animBg="1"/>
      <p:bldP spid="23" grpId="24" animBg="1"/>
      <p:bldP spid="23" grpId="25" animBg="1"/>
      <p:bldP spid="23" grpId="26" animBg="1"/>
      <p:bldP spid="23" grpId="27" animBg="1"/>
      <p:bldP spid="23" grpId="28" animBg="1"/>
      <p:bldP spid="23" grpId="29" animBg="1"/>
      <p:bldP spid="23" grpId="30" animBg="1"/>
      <p:bldP spid="23" grpId="31" animBg="1"/>
      <p:bldP spid="23" grpId="32" animBg="1"/>
      <p:bldP spid="23" grpId="33" animBg="1"/>
      <p:bldP spid="23" grpId="34" animBg="1"/>
      <p:bldP spid="23" grpId="35" animBg="1"/>
      <p:bldP spid="23" grpId="36" animBg="1"/>
      <p:bldP spid="23" grpId="37" animBg="1"/>
      <p:bldP spid="23" grpId="38" animBg="1"/>
      <p:bldP spid="23" grpId="39" animBg="1"/>
      <p:bldP spid="23" grpId="40" animBg="1"/>
      <p:bldP spid="23" grpId="41" animBg="1"/>
      <p:bldP spid="23" grpId="42" animBg="1"/>
      <p:bldP spid="23" grpId="43" animBg="1"/>
      <p:bldP spid="23" grpId="44" animBg="1"/>
      <p:bldP spid="23" grpId="45" animBg="1"/>
      <p:bldP spid="23" grpId="46" animBg="1"/>
      <p:bldP spid="23" grpId="47" animBg="1"/>
      <p:bldP spid="24" grpId="0" animBg="1"/>
      <p:bldP spid="24" grpId="1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8185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7652" name="AutoShap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2204864"/>
            <a:ext cx="5832648" cy="648071"/>
          </a:xfrm>
          <a:prstGeom prst="homePlate">
            <a:avLst>
              <a:gd name="adj" fmla="val 36393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… мясо унёс лев</a:t>
            </a:r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27653" name="AutoShap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403648" y="3068960"/>
            <a:ext cx="5904656" cy="648071"/>
          </a:xfrm>
          <a:prstGeom prst="homePlate">
            <a:avLst>
              <a:gd name="adj" fmla="val 3827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…мясо унесла лиса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27654" name="AutoShape 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403648" y="1412777"/>
            <a:ext cx="5832648" cy="576064"/>
          </a:xfrm>
          <a:prstGeom prst="homePlate">
            <a:avLst>
              <a:gd name="adj" fmla="val 55702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sz="2800" b="1" dirty="0">
              <a:solidFill>
                <a:srgbClr val="0033CC"/>
              </a:solidFill>
              <a:latin typeface="Constantia" pitchFamily="18" charset="0"/>
            </a:endParaRPr>
          </a:p>
          <a:p>
            <a:r>
              <a:rPr lang="ru-RU" sz="2800" b="1" dirty="0">
                <a:solidFill>
                  <a:srgbClr val="0033CC"/>
                </a:solidFill>
                <a:latin typeface="Constantia" pitchFamily="18" charset="0"/>
              </a:rPr>
              <a:t>…мясо унёс медведь</a:t>
            </a:r>
          </a:p>
          <a:p>
            <a:endParaRPr lang="ru-RU" sz="2800" dirty="0">
              <a:solidFill>
                <a:srgbClr val="0033CC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620688"/>
            <a:ext cx="64807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onstantia" pitchFamily="18" charset="0"/>
              </a:rPr>
              <a:t>Кто унёс мясо?</a:t>
            </a:r>
          </a:p>
        </p:txBody>
      </p:sp>
    </p:spTree>
  </p:cSld>
  <p:clrMapOvr>
    <a:masterClrMapping/>
  </p:clrMapOvr>
  <p:transition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chool21098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7308304" y="2564904"/>
            <a:ext cx="1368152" cy="39187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8064" y="980728"/>
            <a:ext cx="3240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Вернись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и прочитай текст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ещё раз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ВНИМАТЕЛЬНО!</a:t>
            </a:r>
            <a:r>
              <a:rPr lang="ru-RU" sz="2400" dirty="0">
                <a:solidFill>
                  <a:srgbClr val="FF0000"/>
                </a:solidFill>
                <a:latin typeface="Constantia" pitchFamily="18" charset="0"/>
              </a:rPr>
              <a:t> </a:t>
            </a:r>
          </a:p>
        </p:txBody>
      </p:sp>
      <p:pic>
        <p:nvPicPr>
          <p:cNvPr id="5" name="Рисунок 4" descr="28-arrow-23284_640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7420859">
            <a:off x="6374607" y="2476178"/>
            <a:ext cx="442565" cy="466625"/>
          </a:xfrm>
          <a:prstGeom prst="rect">
            <a:avLst/>
          </a:prstGeom>
        </p:spPr>
      </p:pic>
    </p:spTree>
  </p:cSld>
  <p:clrMapOvr>
    <a:masterClrMapping/>
  </p:clrMapOvr>
  <p:transition advClick="0">
    <p:sndAc>
      <p:stSnd>
        <p:snd r:embed="rId2" name="Подумай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76056" y="908720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Constantia" pitchFamily="18" charset="0"/>
              </a:rPr>
              <a:t>МОЛОДЕЦ! </a:t>
            </a:r>
          </a:p>
          <a:p>
            <a:pPr algn="ctr"/>
            <a:r>
              <a:rPr lang="ru-RU" sz="2400" b="1" dirty="0">
                <a:solidFill>
                  <a:prstClr val="white"/>
                </a:solidFill>
                <a:latin typeface="Constantia" pitchFamily="18" charset="0"/>
              </a:rPr>
              <a:t>Не задерживайся, иди дальше! </a:t>
            </a:r>
          </a:p>
        </p:txBody>
      </p:sp>
      <p:pic>
        <p:nvPicPr>
          <p:cNvPr id="9" name="Рисунок 8" descr="69490753_05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12160" y="2060848"/>
            <a:ext cx="1872208" cy="4336838"/>
          </a:xfrm>
          <a:prstGeom prst="rect">
            <a:avLst/>
          </a:prstGeom>
        </p:spPr>
      </p:pic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7668344" y="2564904"/>
            <a:ext cx="576064" cy="3600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sndAc>
      <p:stSnd>
        <p:snd r:embed="rId2" name="Умничка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>
                <a:alpha val="88000"/>
              </a:srgb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851275" y="2852738"/>
            <a:ext cx="1441450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>
                <a:solidFill>
                  <a:srgbClr val="FF0000"/>
                </a:solidFill>
                <a:latin typeface="Arial Black" pitchFamily="34" charset="0"/>
              </a:rPr>
              <a:t>Читай!</a:t>
            </a:r>
          </a:p>
        </p:txBody>
      </p:sp>
      <p:sp>
        <p:nvSpPr>
          <p:cNvPr id="86022" name="Oval 6"/>
          <p:cNvSpPr>
            <a:spLocks noChangeArrowheads="1"/>
          </p:cNvSpPr>
          <p:nvPr/>
        </p:nvSpPr>
        <p:spPr bwMode="auto">
          <a:xfrm>
            <a:off x="3924300" y="2636838"/>
            <a:ext cx="1368425" cy="1296987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86020" name="Oval 4"/>
          <p:cNvSpPr>
            <a:spLocks noChangeArrowheads="1"/>
          </p:cNvSpPr>
          <p:nvPr/>
        </p:nvSpPr>
        <p:spPr bwMode="auto">
          <a:xfrm>
            <a:off x="3924300" y="2636838"/>
            <a:ext cx="1368425" cy="1295400"/>
          </a:xfrm>
          <a:prstGeom prst="ellipse">
            <a:avLst/>
          </a:prstGeom>
          <a:solidFill>
            <a:srgbClr val="FF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86021" name="Oval 5"/>
          <p:cNvSpPr>
            <a:spLocks noChangeArrowheads="1"/>
          </p:cNvSpPr>
          <p:nvPr/>
        </p:nvSpPr>
        <p:spPr bwMode="auto">
          <a:xfrm>
            <a:off x="3924300" y="2636838"/>
            <a:ext cx="1366838" cy="12954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>
                <a:solidFill>
                  <a:prstClr val="black"/>
                </a:solidFill>
                <a:latin typeface="Arial Black" pitchFamily="34" charset="0"/>
              </a:rPr>
              <a:t>3</a:t>
            </a:r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8602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602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8602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602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/>
      <p:bldP spid="86023" grpId="1"/>
      <p:bldP spid="86022" grpId="0" animBg="1"/>
      <p:bldP spid="86022" grpId="1" animBg="1"/>
      <p:bldP spid="86020" grpId="0" animBg="1"/>
      <p:bldP spid="86020" grpId="1" animBg="1"/>
      <p:bldP spid="86021" grpId="0" animBg="1"/>
      <p:bldP spid="860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Тема Office">
  <a:themeElements>
    <a:clrScheme name="Другая 3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1037</Words>
  <Application>Microsoft Office PowerPoint</Application>
  <PresentationFormat>Экран (4:3)</PresentationFormat>
  <Paragraphs>131</Paragraphs>
  <Slides>27</Slides>
  <Notes>1</Notes>
  <HiddenSlides>14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Arial Black</vt:lpstr>
      <vt:lpstr>Calibri</vt:lpstr>
      <vt:lpstr>Constantia</vt:lpstr>
      <vt:lpstr>Nautilus Pompilius</vt:lpstr>
      <vt:lpstr>Times New Roman</vt:lpstr>
      <vt:lpstr>Тема Office</vt:lpstr>
      <vt:lpstr>1_Тема Office</vt:lpstr>
      <vt:lpstr>2_Тема Office</vt:lpstr>
      <vt:lpstr>3_Тема Office</vt:lpstr>
      <vt:lpstr>6_Тема Office</vt:lpstr>
      <vt:lpstr>7_Тема Office</vt:lpstr>
      <vt:lpstr>8_Тема Office</vt:lpstr>
      <vt:lpstr>5_Тема Office</vt:lpstr>
      <vt:lpstr>9_Тема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МКОУ "Лермонтовская СОШ"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«Техника чтения» 2 класс</dc:title>
  <dc:subject>Тренажер</dc:subject>
  <dc:creator>Банникова Е.П.</dc:creator>
  <cp:lastModifiedBy> </cp:lastModifiedBy>
  <cp:revision>345</cp:revision>
  <dcterms:created xsi:type="dcterms:W3CDTF">2015-01-09T11:08:16Z</dcterms:created>
  <dcterms:modified xsi:type="dcterms:W3CDTF">2018-09-08T17:31:21Z</dcterms:modified>
</cp:coreProperties>
</file>