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2" r:id="rId5"/>
    <p:sldId id="260" r:id="rId6"/>
    <p:sldId id="263" r:id="rId7"/>
    <p:sldId id="264" r:id="rId8"/>
    <p:sldId id="265" r:id="rId9"/>
    <p:sldId id="259" r:id="rId10"/>
    <p:sldId id="267" r:id="rId11"/>
    <p:sldId id="261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607731"/>
    <a:srgbClr val="6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orange-retro-polka-dots-backgrounds-wallpapers.jpg"/>
          <p:cNvPicPr>
            <a:picLocks noChangeAspect="1"/>
          </p:cNvPicPr>
          <p:nvPr userDrawn="1"/>
        </p:nvPicPr>
        <p:blipFill>
          <a:blip r:embed="rId2" cstate="print"/>
          <a:srcRect t="16666" b="34867"/>
          <a:stretch>
            <a:fillRect/>
          </a:stretch>
        </p:blipFill>
        <p:spPr>
          <a:xfrm>
            <a:off x="-1" y="0"/>
            <a:ext cx="9144001" cy="5143500"/>
          </a:xfrm>
          <a:prstGeom prst="frame">
            <a:avLst>
              <a:gd name="adj1" fmla="val 4377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290" name="Picture 2" descr="http://3rifa.com.ua/media/catalog/product/cache/1/image/1200x1200/9df78eab33525d08d6e5fb8d27136e95/l/a/lapa_trace_08_1_12_1.pn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-10000" contrast="20000"/>
          </a:blip>
          <a:srcRect/>
          <a:stretch>
            <a:fillRect/>
          </a:stretch>
        </p:blipFill>
        <p:spPr bwMode="auto">
          <a:xfrm rot="18886162">
            <a:off x="243854" y="2386975"/>
            <a:ext cx="1177457" cy="1177458"/>
          </a:xfrm>
          <a:prstGeom prst="rect">
            <a:avLst/>
          </a:prstGeom>
          <a:noFill/>
        </p:spPr>
      </p:pic>
      <p:pic>
        <p:nvPicPr>
          <p:cNvPr id="10" name="Picture 2" descr="http://3rifa.com.ua/media/catalog/product/cache/1/image/1200x1200/9df78eab33525d08d6e5fb8d27136e95/l/a/lapa_trace_08_1_12_1.pn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-10000" contrast="20000"/>
          </a:blip>
          <a:srcRect/>
          <a:stretch>
            <a:fillRect/>
          </a:stretch>
        </p:blipFill>
        <p:spPr bwMode="auto">
          <a:xfrm rot="18886162">
            <a:off x="243854" y="743901"/>
            <a:ext cx="1177457" cy="1177458"/>
          </a:xfrm>
          <a:prstGeom prst="rect">
            <a:avLst/>
          </a:prstGeom>
          <a:noFill/>
        </p:spPr>
      </p:pic>
      <p:pic>
        <p:nvPicPr>
          <p:cNvPr id="11" name="Picture 2" descr="http://3rifa.com.ua/media/catalog/product/cache/1/image/1200x1200/9df78eab33525d08d6e5fb8d27136e95/l/a/lapa_trace_08_1_12_1.png"/>
          <p:cNvPicPr>
            <a:picLocks noChangeAspect="1" noChangeArrowheads="1"/>
          </p:cNvPicPr>
          <p:nvPr userDrawn="1"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-10000" contrast="20000"/>
          </a:blip>
          <a:srcRect/>
          <a:stretch>
            <a:fillRect/>
          </a:stretch>
        </p:blipFill>
        <p:spPr bwMode="auto">
          <a:xfrm rot="2545029" flipH="1">
            <a:off x="7747404" y="519890"/>
            <a:ext cx="1162439" cy="1162440"/>
          </a:xfrm>
          <a:prstGeom prst="rect">
            <a:avLst/>
          </a:prstGeom>
          <a:noFill/>
        </p:spPr>
      </p:pic>
      <p:pic>
        <p:nvPicPr>
          <p:cNvPr id="12" name="Picture 2" descr="http://3rifa.com.ua/media/catalog/product/cache/1/image/1200x1200/9df78eab33525d08d6e5fb8d27136e95/l/a/lapa_trace_08_1_12_1.png"/>
          <p:cNvPicPr>
            <a:picLocks noChangeAspect="1" noChangeArrowheads="1"/>
          </p:cNvPicPr>
          <p:nvPr userDrawn="1"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-10000" contrast="20000"/>
          </a:blip>
          <a:srcRect/>
          <a:stretch>
            <a:fillRect/>
          </a:stretch>
        </p:blipFill>
        <p:spPr bwMode="auto">
          <a:xfrm rot="2545029" flipH="1">
            <a:off x="7741646" y="2168722"/>
            <a:ext cx="1162439" cy="1162440"/>
          </a:xfrm>
          <a:prstGeom prst="rect">
            <a:avLst/>
          </a:prstGeom>
          <a:noFill/>
        </p:spPr>
      </p:pic>
      <p:pic>
        <p:nvPicPr>
          <p:cNvPr id="12292" name="Picture 4" descr="http://dutsadok.com.ua/clipart/zhivotnye/pes_kot.png"/>
          <p:cNvPicPr>
            <a:picLocks noChangeAspect="1" noChangeArrowheads="1"/>
          </p:cNvPicPr>
          <p:nvPr userDrawn="1"/>
        </p:nvPicPr>
        <p:blipFill>
          <a:blip r:embed="rId5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3286116" y="2357436"/>
            <a:ext cx="3286148" cy="2649201"/>
          </a:xfrm>
          <a:prstGeom prst="rect">
            <a:avLst/>
          </a:prstGeom>
          <a:noFill/>
        </p:spPr>
      </p:pic>
      <p:sp>
        <p:nvSpPr>
          <p:cNvPr id="12300" name="AutoShape 12" descr="&amp;kcy;&amp;ocy;&amp;tcy;&amp;ycy; &amp;acy;&amp;rcy;&amp;icy;&amp;scy;&amp;tcy;&amp;ocy;&amp;kcy;&amp;rcy;&amp;acy;&amp;tcy;&amp;ycy;"/>
          <p:cNvSpPr>
            <a:spLocks noChangeAspect="1" noChangeArrowheads="1"/>
          </p:cNvSpPr>
          <p:nvPr userDrawn="1"/>
        </p:nvSpPr>
        <p:spPr bwMode="auto">
          <a:xfrm>
            <a:off x="155575" y="-1020763"/>
            <a:ext cx="2136775" cy="2136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02" name="AutoShape 14" descr="&amp;kcy;&amp;ocy;&amp;tcy;&amp;ycy; &amp;acy;&amp;rcy;&amp;icy;&amp;scy;&amp;tcy;&amp;ocy;&amp;kcy;&amp;rcy;&amp;acy;&amp;tcy;&amp;ycy;"/>
          <p:cNvSpPr>
            <a:spLocks noChangeAspect="1" noChangeArrowheads="1"/>
          </p:cNvSpPr>
          <p:nvPr userDrawn="1"/>
        </p:nvSpPr>
        <p:spPr bwMode="auto">
          <a:xfrm>
            <a:off x="155575" y="-1020763"/>
            <a:ext cx="2136775" cy="2136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00034" y="4714890"/>
            <a:ext cx="2133600" cy="273844"/>
          </a:xfrm>
          <a:prstGeom prst="rect">
            <a:avLst/>
          </a:prstGeom>
        </p:spPr>
        <p:txBody>
          <a:bodyPr/>
          <a:lstStyle/>
          <a:p>
            <a:fld id="{2658C293-1469-43E3-8601-F1BE146CB0CA}" type="datetimeFigureOut">
              <a:rPr lang="ru-RU" smtClean="0"/>
              <a:pPr/>
              <a:t>08.09.2018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F728DD9-805B-47D7-807D-5FC4C1C8D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00034" y="4714890"/>
            <a:ext cx="2133600" cy="273844"/>
          </a:xfrm>
          <a:prstGeom prst="rect">
            <a:avLst/>
          </a:prstGeom>
        </p:spPr>
        <p:txBody>
          <a:bodyPr/>
          <a:lstStyle/>
          <a:p>
            <a:fld id="{2658C293-1469-43E3-8601-F1BE146CB0CA}" type="datetimeFigureOut">
              <a:rPr lang="ru-RU" smtClean="0"/>
              <a:pPr/>
              <a:t>08.09.2018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F728DD9-805B-47D7-807D-5FC4C1C8D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orange-retro-polka-dots-backgrounds-wallpapers.jpg"/>
          <p:cNvPicPr>
            <a:picLocks noChangeAspect="1"/>
          </p:cNvPicPr>
          <p:nvPr userDrawn="1"/>
        </p:nvPicPr>
        <p:blipFill>
          <a:blip r:embed="rId2" cstate="print"/>
          <a:srcRect t="16666" b="34867"/>
          <a:stretch>
            <a:fillRect/>
          </a:stretch>
        </p:blipFill>
        <p:spPr>
          <a:xfrm>
            <a:off x="-1" y="0"/>
            <a:ext cx="9144001" cy="5143500"/>
          </a:xfrm>
          <a:prstGeom prst="frame">
            <a:avLst>
              <a:gd name="adj1" fmla="val 4377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Picture 2" descr="http://3rifa.com.ua/media/catalog/product/cache/1/image/1200x1200/9df78eab33525d08d6e5fb8d27136e95/l/a/lapa_trace_08_1_12_1.pn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-10000" contrast="20000"/>
          </a:blip>
          <a:srcRect/>
          <a:stretch>
            <a:fillRect/>
          </a:stretch>
        </p:blipFill>
        <p:spPr bwMode="auto">
          <a:xfrm rot="18886162">
            <a:off x="243854" y="2386975"/>
            <a:ext cx="1177457" cy="1177458"/>
          </a:xfrm>
          <a:prstGeom prst="rect">
            <a:avLst/>
          </a:prstGeom>
          <a:noFill/>
        </p:spPr>
      </p:pic>
      <p:pic>
        <p:nvPicPr>
          <p:cNvPr id="9" name="Picture 2" descr="http://3rifa.com.ua/media/catalog/product/cache/1/image/1200x1200/9df78eab33525d08d6e5fb8d27136e95/l/a/lapa_trace_08_1_12_1.pn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-10000" contrast="20000"/>
          </a:blip>
          <a:srcRect/>
          <a:stretch>
            <a:fillRect/>
          </a:stretch>
        </p:blipFill>
        <p:spPr bwMode="auto">
          <a:xfrm rot="18886162">
            <a:off x="243854" y="743901"/>
            <a:ext cx="1177457" cy="1177458"/>
          </a:xfrm>
          <a:prstGeom prst="rect">
            <a:avLst/>
          </a:prstGeom>
          <a:noFill/>
        </p:spPr>
      </p:pic>
      <p:pic>
        <p:nvPicPr>
          <p:cNvPr id="11" name="Picture 20" descr="http://img-fotki.yandex.ru/get/9066/16969765.1bb/0_87f2f_c9aefb9f_orig.png"/>
          <p:cNvPicPr>
            <a:picLocks noChangeAspect="1" noChangeArrowheads="1"/>
          </p:cNvPicPr>
          <p:nvPr userDrawn="1"/>
        </p:nvPicPr>
        <p:blipFill>
          <a:blip r:embed="rId4" cstate="print">
            <a:lum contrast="-10000"/>
          </a:blip>
          <a:srcRect/>
          <a:stretch>
            <a:fillRect/>
          </a:stretch>
        </p:blipFill>
        <p:spPr bwMode="auto">
          <a:xfrm>
            <a:off x="6429388" y="2643188"/>
            <a:ext cx="2419638" cy="1467443"/>
          </a:xfrm>
          <a:prstGeom prst="rect">
            <a:avLst/>
          </a:prstGeom>
          <a:noFill/>
        </p:spPr>
      </p:pic>
      <p:pic>
        <p:nvPicPr>
          <p:cNvPr id="12" name="Picture 2" descr="http://3rifa.com.ua/media/catalog/product/cache/1/image/1200x1200/9df78eab33525d08d6e5fb8d27136e95/l/a/lapa_trace_08_1_12_1.png"/>
          <p:cNvPicPr>
            <a:picLocks noChangeAspect="1" noChangeArrowheads="1"/>
          </p:cNvPicPr>
          <p:nvPr userDrawn="1"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-10000" contrast="20000"/>
          </a:blip>
          <a:srcRect/>
          <a:stretch>
            <a:fillRect/>
          </a:stretch>
        </p:blipFill>
        <p:spPr bwMode="auto">
          <a:xfrm rot="1348321">
            <a:off x="8050990" y="4229374"/>
            <a:ext cx="792721" cy="79272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orange-retro-polka-dots-backgrounds-wallpapers.jpg"/>
          <p:cNvPicPr>
            <a:picLocks noChangeAspect="1"/>
          </p:cNvPicPr>
          <p:nvPr userDrawn="1"/>
        </p:nvPicPr>
        <p:blipFill>
          <a:blip r:embed="rId2" cstate="print"/>
          <a:srcRect t="16666" b="34867"/>
          <a:stretch>
            <a:fillRect/>
          </a:stretch>
        </p:blipFill>
        <p:spPr>
          <a:xfrm>
            <a:off x="-1" y="0"/>
            <a:ext cx="9144001" cy="5143500"/>
          </a:xfrm>
          <a:prstGeom prst="frame">
            <a:avLst>
              <a:gd name="adj1" fmla="val 4377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Picture 2" descr="http://3rifa.com.ua/media/catalog/product/cache/1/image/1200x1200/9df78eab33525d08d6e5fb8d27136e95/l/a/lapa_trace_08_1_12_1.pn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-10000" contrast="20000"/>
          </a:blip>
          <a:srcRect/>
          <a:stretch>
            <a:fillRect/>
          </a:stretch>
        </p:blipFill>
        <p:spPr bwMode="auto">
          <a:xfrm rot="2545029" flipH="1">
            <a:off x="7747404" y="519890"/>
            <a:ext cx="1162439" cy="1162440"/>
          </a:xfrm>
          <a:prstGeom prst="rect">
            <a:avLst/>
          </a:prstGeom>
          <a:noFill/>
        </p:spPr>
      </p:pic>
      <p:pic>
        <p:nvPicPr>
          <p:cNvPr id="9" name="Picture 2" descr="http://3rifa.com.ua/media/catalog/product/cache/1/image/1200x1200/9df78eab33525d08d6e5fb8d27136e95/l/a/lapa_trace_08_1_12_1.pn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-10000" contrast="20000"/>
          </a:blip>
          <a:srcRect/>
          <a:stretch>
            <a:fillRect/>
          </a:stretch>
        </p:blipFill>
        <p:spPr bwMode="auto">
          <a:xfrm rot="2545029" flipH="1">
            <a:off x="7741646" y="2168722"/>
            <a:ext cx="1162439" cy="1162440"/>
          </a:xfrm>
          <a:prstGeom prst="rect">
            <a:avLst/>
          </a:prstGeom>
          <a:noFill/>
        </p:spPr>
      </p:pic>
      <p:pic>
        <p:nvPicPr>
          <p:cNvPr id="10" name="Picture 18" descr="&amp;Kcy;&amp;acy;&amp;rcy;&amp;tcy;&amp;icy;&amp;ncy;&amp;kcy;&amp;acy; 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57158" y="1714494"/>
            <a:ext cx="1298336" cy="235745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orange-retro-polka-dots-backgrounds-wallpapers.jpg"/>
          <p:cNvPicPr>
            <a:picLocks noChangeAspect="1"/>
          </p:cNvPicPr>
          <p:nvPr userDrawn="1"/>
        </p:nvPicPr>
        <p:blipFill>
          <a:blip r:embed="rId2" cstate="print"/>
          <a:srcRect t="16666" b="34867"/>
          <a:stretch>
            <a:fillRect/>
          </a:stretch>
        </p:blipFill>
        <p:spPr>
          <a:xfrm>
            <a:off x="-1" y="0"/>
            <a:ext cx="9144001" cy="5143500"/>
          </a:xfrm>
          <a:prstGeom prst="frame">
            <a:avLst>
              <a:gd name="adj1" fmla="val 4377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" name="Picture 2" descr="http://3rifa.com.ua/media/catalog/product/cache/1/image/1200x1200/9df78eab33525d08d6e5fb8d27136e95/l/a/lapa_trace_08_1_12_1.pn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-10000" contrast="20000"/>
          </a:blip>
          <a:srcRect/>
          <a:stretch>
            <a:fillRect/>
          </a:stretch>
        </p:blipFill>
        <p:spPr bwMode="auto">
          <a:xfrm rot="18886162">
            <a:off x="243854" y="743901"/>
            <a:ext cx="1177457" cy="1177458"/>
          </a:xfrm>
          <a:prstGeom prst="rect">
            <a:avLst/>
          </a:prstGeom>
          <a:noFill/>
        </p:spPr>
      </p:pic>
      <p:pic>
        <p:nvPicPr>
          <p:cNvPr id="10" name="Picture 2" descr="http://3rifa.com.ua/media/catalog/product/cache/1/image/1200x1200/9df78eab33525d08d6e5fb8d27136e95/l/a/lapa_trace_08_1_12_1.pn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-10000" contrast="20000"/>
          </a:blip>
          <a:srcRect/>
          <a:stretch>
            <a:fillRect/>
          </a:stretch>
        </p:blipFill>
        <p:spPr bwMode="auto">
          <a:xfrm rot="18886162">
            <a:off x="243854" y="2386975"/>
            <a:ext cx="1177457" cy="1177458"/>
          </a:xfrm>
          <a:prstGeom prst="rect">
            <a:avLst/>
          </a:prstGeom>
          <a:noFill/>
        </p:spPr>
      </p:pic>
      <p:pic>
        <p:nvPicPr>
          <p:cNvPr id="11" name="Picture 2" descr="http://3rifa.com.ua/media/catalog/product/cache/1/image/1200x1200/9df78eab33525d08d6e5fb8d27136e95/l/a/lapa_trace_08_1_12_1.png"/>
          <p:cNvPicPr>
            <a:picLocks noChangeAspect="1" noChangeArrowheads="1"/>
          </p:cNvPicPr>
          <p:nvPr userDrawn="1"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-10000" contrast="20000"/>
          </a:blip>
          <a:srcRect/>
          <a:stretch>
            <a:fillRect/>
          </a:stretch>
        </p:blipFill>
        <p:spPr bwMode="auto">
          <a:xfrm rot="2545029" flipH="1">
            <a:off x="7747404" y="519890"/>
            <a:ext cx="1162439" cy="1162440"/>
          </a:xfrm>
          <a:prstGeom prst="rect">
            <a:avLst/>
          </a:prstGeom>
          <a:noFill/>
        </p:spPr>
      </p:pic>
      <p:pic>
        <p:nvPicPr>
          <p:cNvPr id="12" name="Picture 2" descr="http://3rifa.com.ua/media/catalog/product/cache/1/image/1200x1200/9df78eab33525d08d6e5fb8d27136e95/l/a/lapa_trace_08_1_12_1.png"/>
          <p:cNvPicPr>
            <a:picLocks noChangeAspect="1" noChangeArrowheads="1"/>
          </p:cNvPicPr>
          <p:nvPr userDrawn="1"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-10000" contrast="20000"/>
          </a:blip>
          <a:srcRect/>
          <a:stretch>
            <a:fillRect/>
          </a:stretch>
        </p:blipFill>
        <p:spPr bwMode="auto">
          <a:xfrm rot="2545029" flipH="1">
            <a:off x="7741646" y="2168722"/>
            <a:ext cx="1162439" cy="1162440"/>
          </a:xfrm>
          <a:prstGeom prst="rect">
            <a:avLst/>
          </a:prstGeom>
          <a:noFill/>
        </p:spPr>
      </p:pic>
      <p:pic>
        <p:nvPicPr>
          <p:cNvPr id="13" name="Picture 4" descr="http://dutsadok.com.ua/clipart/zhivotnye/pes_kot.png"/>
          <p:cNvPicPr>
            <a:picLocks noChangeAspect="1" noChangeArrowheads="1"/>
          </p:cNvPicPr>
          <p:nvPr userDrawn="1"/>
        </p:nvPicPr>
        <p:blipFill>
          <a:blip r:embed="rId5" cstate="print">
            <a:lum bright="-10000" contrast="10000"/>
          </a:blip>
          <a:srcRect/>
          <a:stretch>
            <a:fillRect/>
          </a:stretch>
        </p:blipFill>
        <p:spPr bwMode="auto">
          <a:xfrm flipH="1">
            <a:off x="4071934" y="3286130"/>
            <a:ext cx="2054526" cy="165630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orange-retro-polka-dots-backgrounds-wallpapers.jpg"/>
          <p:cNvPicPr>
            <a:picLocks noChangeAspect="1"/>
          </p:cNvPicPr>
          <p:nvPr userDrawn="1"/>
        </p:nvPicPr>
        <p:blipFill>
          <a:blip r:embed="rId2" cstate="print"/>
          <a:srcRect t="16666" b="34867"/>
          <a:stretch>
            <a:fillRect/>
          </a:stretch>
        </p:blipFill>
        <p:spPr>
          <a:xfrm>
            <a:off x="-1" y="0"/>
            <a:ext cx="9144001" cy="5143500"/>
          </a:xfrm>
          <a:prstGeom prst="frame">
            <a:avLst>
              <a:gd name="adj1" fmla="val 4377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00034" y="4714890"/>
            <a:ext cx="2133600" cy="273844"/>
          </a:xfrm>
          <a:prstGeom prst="rect">
            <a:avLst/>
          </a:prstGeom>
        </p:spPr>
        <p:txBody>
          <a:bodyPr/>
          <a:lstStyle/>
          <a:p>
            <a:fld id="{2658C293-1469-43E3-8601-F1BE146CB0CA}" type="datetimeFigureOut">
              <a:rPr lang="ru-RU" smtClean="0"/>
              <a:pPr/>
              <a:t>08.09.2018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F728DD9-805B-47D7-807D-5FC4C1C8D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00034" y="4714890"/>
            <a:ext cx="2133600" cy="273844"/>
          </a:xfrm>
          <a:prstGeom prst="rect">
            <a:avLst/>
          </a:prstGeom>
        </p:spPr>
        <p:txBody>
          <a:bodyPr/>
          <a:lstStyle/>
          <a:p>
            <a:fld id="{2658C293-1469-43E3-8601-F1BE146CB0CA}" type="datetimeFigureOut">
              <a:rPr lang="ru-RU" smtClean="0"/>
              <a:pPr/>
              <a:t>08.09.2018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F728DD9-805B-47D7-807D-5FC4C1C8D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00034" y="4714890"/>
            <a:ext cx="2133600" cy="273844"/>
          </a:xfrm>
          <a:prstGeom prst="rect">
            <a:avLst/>
          </a:prstGeom>
        </p:spPr>
        <p:txBody>
          <a:bodyPr/>
          <a:lstStyle/>
          <a:p>
            <a:fld id="{2658C293-1469-43E3-8601-F1BE146CB0CA}" type="datetimeFigureOut">
              <a:rPr lang="ru-RU" smtClean="0"/>
              <a:pPr/>
              <a:t>08.09.2018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F728DD9-805B-47D7-807D-5FC4C1C8D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00034" y="4714890"/>
            <a:ext cx="2133600" cy="273844"/>
          </a:xfrm>
          <a:prstGeom prst="rect">
            <a:avLst/>
          </a:prstGeom>
        </p:spPr>
        <p:txBody>
          <a:bodyPr/>
          <a:lstStyle/>
          <a:p>
            <a:fld id="{2658C293-1469-43E3-8601-F1BE146CB0CA}" type="datetimeFigureOut">
              <a:rPr lang="ru-RU" smtClean="0"/>
              <a:pPr/>
              <a:t>08.09.2018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F728DD9-805B-47D7-807D-5FC4C1C8D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orange-retro-polka-dots-backgrounds-wallpapers.jpg"/>
          <p:cNvPicPr>
            <a:picLocks noChangeAspect="1"/>
          </p:cNvPicPr>
          <p:nvPr userDrawn="1"/>
        </p:nvPicPr>
        <p:blipFill>
          <a:blip r:embed="rId13" cstate="print"/>
          <a:srcRect t="16666" b="11172"/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3rifa.com.ua/media/catalog/product/cache/1/image/1200x1200/9df78eab33525d08d6e5fb8d27136e95/l/a/lapa_trace_08_1_12_1.png" TargetMode="External"/><Relationship Id="rId7" Type="http://schemas.openxmlformats.org/officeDocument/2006/relationships/image" Target="../media/image24.jpeg"/><Relationship Id="rId2" Type="http://schemas.openxmlformats.org/officeDocument/2006/relationships/hyperlink" Target="http://www.desktophdw.com/wallstock/orange-retro-polka-dots-backgrounds-wallpapers.jpg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img-fotki.yandex.ru/get/9066/16969765.1bb/0_87f2f_c9aefb9f_orig.png" TargetMode="External"/><Relationship Id="rId5" Type="http://schemas.openxmlformats.org/officeDocument/2006/relationships/hyperlink" Target="http://s4.pic4you.ru/y2014/05-21/24687/4403582-thumb.png" TargetMode="External"/><Relationship Id="rId4" Type="http://schemas.openxmlformats.org/officeDocument/2006/relationships/hyperlink" Target="http://dutsadok.com.ua/clipart/zhivotnye/pes_kot.p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1491630"/>
            <a:ext cx="7056784" cy="500066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-474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2800" dirty="0">
                <a:solidFill>
                  <a:schemeClr val="accent3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О БРАТЬЯХ НАШИХ МЕНЬШИХ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87824" y="195486"/>
            <a:ext cx="3312368" cy="504056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9900"/>
                </a:solidFill>
              </a:rPr>
              <a:t> Литературное чтение 2 класс</a:t>
            </a:r>
          </a:p>
          <a:p>
            <a:pPr algn="ctr"/>
            <a:r>
              <a:rPr lang="ru-RU" b="1" dirty="0">
                <a:solidFill>
                  <a:srgbClr val="009900"/>
                </a:solidFill>
              </a:rPr>
              <a:t>  УМК «Школа России»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1920" y="915566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Тест №4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95486"/>
            <a:ext cx="8712968" cy="470898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/>
              <a:t>http://sotvori-sebia-sam.ru/wp-content/uploads/2014/11/zahoder6.jpg - </a:t>
            </a:r>
            <a:r>
              <a:rPr lang="ru-RU" sz="1200" dirty="0" err="1"/>
              <a:t>Б.Заходер</a:t>
            </a:r>
            <a:endParaRPr lang="ru-RU" sz="1200" dirty="0"/>
          </a:p>
          <a:p>
            <a:r>
              <a:rPr lang="ru-RU" sz="1200" dirty="0"/>
              <a:t>http://chitat-knigu-a-mazina-varvari.ru/wp-content/uploads/2015/08/22-08-2015-18-36-59-PivovarovaI-M-2..jpg - И.Пивоварова</a:t>
            </a:r>
          </a:p>
          <a:p>
            <a:r>
              <a:rPr lang="ru-RU" sz="1200" dirty="0"/>
              <a:t>http://berestov.org/wp-content/gallery/arhiv-berestov/scan0009.jpg - В.Берестов</a:t>
            </a:r>
          </a:p>
          <a:p>
            <a:r>
              <a:rPr lang="ru-RU" sz="1200" dirty="0"/>
              <a:t>http://ukfx.ru/system/files/505/original/i_borodizkaja_1.jpg - </a:t>
            </a:r>
            <a:r>
              <a:rPr lang="ru-RU" sz="1200" dirty="0" err="1"/>
              <a:t>М.Бородицкая</a:t>
            </a:r>
            <a:endParaRPr lang="ru-RU" sz="1200" dirty="0"/>
          </a:p>
          <a:p>
            <a:r>
              <a:rPr lang="ru-RU" sz="1200" dirty="0"/>
              <a:t>http://www.teremok.in/images/Pih04.jpg - старик</a:t>
            </a:r>
          </a:p>
          <a:p>
            <a:r>
              <a:rPr lang="ru-RU" sz="1200" dirty="0"/>
              <a:t>http://3.bp.blogspot.com/-kbOiVqLSPgY/TZAXp6LQWKI/AAAAAAAAAog/m844epGYQXk/s1600/kartinka_004.jpg - сова</a:t>
            </a:r>
          </a:p>
          <a:p>
            <a:r>
              <a:rPr lang="ru-RU" sz="1200" dirty="0"/>
              <a:t>http://img-fotki.yandex.ru/get/5014/28257045.680/0_72b1e_72f92ec2_L.png - мыши</a:t>
            </a:r>
          </a:p>
          <a:p>
            <a:r>
              <a:rPr lang="ru-RU" sz="1200" dirty="0"/>
              <a:t>http://zaikinmir.ru/kartinki/images/loshad/loshad-kartinki-1.jpg - лошадь</a:t>
            </a:r>
          </a:p>
          <a:p>
            <a:r>
              <a:rPr lang="ru-RU" sz="1200" dirty="0"/>
              <a:t>http://prazdnichek.info/uploads/posts/2010-04/1271797777_img224.jpg - утенок</a:t>
            </a:r>
          </a:p>
          <a:p>
            <a:r>
              <a:rPr lang="ru-RU" sz="1200" dirty="0"/>
              <a:t>http://clickbooks.ru/pictures/2/53/3363043_sbig1.jpg - ребята и утята</a:t>
            </a:r>
          </a:p>
          <a:p>
            <a:r>
              <a:rPr lang="ru-RU" sz="1200" dirty="0"/>
              <a:t>http://www.razvivalki.ru/s/skazka-khrabryj-utenok_1.jpg - храбрый утенок</a:t>
            </a:r>
          </a:p>
          <a:p>
            <a:r>
              <a:rPr lang="ru-RU" sz="1200" dirty="0"/>
              <a:t>http://www.blogimam.com/wp-content/uploads/2012/07/charushin.jpg - ежик</a:t>
            </a:r>
          </a:p>
          <a:p>
            <a:r>
              <a:rPr lang="ru-RU" sz="1200" dirty="0"/>
              <a:t>http://static.ozone.ru/multimedia/books_covers/1009464169.jpg - </a:t>
            </a:r>
            <a:r>
              <a:rPr lang="ru-RU" sz="1200" dirty="0" err="1"/>
              <a:t>кошкин</a:t>
            </a:r>
            <a:r>
              <a:rPr lang="ru-RU" sz="1200" dirty="0"/>
              <a:t> щенок</a:t>
            </a:r>
          </a:p>
          <a:p>
            <a:r>
              <a:rPr lang="ru-RU" sz="1200" dirty="0"/>
              <a:t>http://static.ozone.ru/multimedia/books_covers/1013411094.jpg - музыкант</a:t>
            </a:r>
          </a:p>
          <a:p>
            <a:r>
              <a:rPr lang="ru-RU" sz="1200" dirty="0"/>
              <a:t>http://diafilmy.su/uploads/posts/2014-05/1401297934_26r.jpg - ребята</a:t>
            </a:r>
          </a:p>
          <a:p>
            <a:r>
              <a:rPr lang="ru-RU" sz="1200" dirty="0"/>
              <a:t>http://saz.ucoz.ru/_ph/22/231319653.jpg - А.Шибаев</a:t>
            </a:r>
          </a:p>
          <a:p>
            <a:r>
              <a:rPr lang="ru-RU" sz="1200" dirty="0"/>
              <a:t>http://sp.bvf.ru/image/photo/878632_s2.jpg - сова</a:t>
            </a:r>
          </a:p>
          <a:p>
            <a:r>
              <a:rPr lang="ru-RU" sz="1200" dirty="0"/>
              <a:t>http://ic.pics.livejournal.com/smugasta/13705746/548295/548295_original.jpg - ворона</a:t>
            </a:r>
          </a:p>
          <a:p>
            <a:r>
              <a:rPr lang="ru-RU" sz="1200" dirty="0"/>
              <a:t>http://4.bp.blogspot.com/--nVjzdCkhgo/U7GIOcCGRyI/AAAAAAAAQ_s/FllVdDf3vew/s1600/%D0%A0%D0%B8%D1%81%D1%83%D0%BD%D0%BE%D0%BA1.png - ежик</a:t>
            </a:r>
          </a:p>
          <a:p>
            <a:r>
              <a:rPr lang="ru-RU" sz="1200" dirty="0"/>
              <a:t>http://pro100123.ru/sites/default/files/dog2.png - собака</a:t>
            </a:r>
          </a:p>
          <a:p>
            <a:r>
              <a:rPr lang="ru-RU" sz="1200" dirty="0"/>
              <a:t>http://animal-store.ru/img/2015/043018/5258885 - кошка</a:t>
            </a:r>
          </a:p>
          <a:p>
            <a:r>
              <a:rPr lang="ru-RU" sz="1200" dirty="0"/>
              <a:t>http://dasha46.narod.ru/Encyclopedic_Knowledge/Biology/Animals/BugsAndInsects/2/Strekoza1.jpg - стрекоза</a:t>
            </a:r>
          </a:p>
          <a:p>
            <a:r>
              <a:rPr lang="ru-RU" sz="1200" dirty="0"/>
              <a:t>http://wallgen.ru/fot/50/utyata_pushistye_lapochki_zheltogo_cveta_1920x1200.jpg - утята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72"/>
            <a:ext cx="850112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Ссылки на интернет-ресурсы</a:t>
            </a:r>
          </a:p>
          <a:p>
            <a:r>
              <a:rPr lang="en-US" sz="900" dirty="0">
                <a:hlinkClick r:id="rId2"/>
              </a:rPr>
              <a:t>http://www.desktophdw.com/wallstock/orange-retro-polka-dots-backgrounds-wallpapers.jpg</a:t>
            </a:r>
            <a:endParaRPr lang="ru-RU" sz="900" dirty="0"/>
          </a:p>
          <a:p>
            <a:r>
              <a:rPr lang="en-US" sz="900" dirty="0">
                <a:hlinkClick r:id="rId3"/>
              </a:rPr>
              <a:t>http://3rifa.com.ua/media/catalog/product/cache/1/image/1200x1200/9df78eab33525d08d6e5fb8d27136e95/l/a/lapa_trace_08_1_12_1.png</a:t>
            </a:r>
            <a:endParaRPr lang="ru-RU" sz="900" dirty="0"/>
          </a:p>
          <a:p>
            <a:r>
              <a:rPr lang="en-US" sz="900" dirty="0">
                <a:hlinkClick r:id="rId4"/>
              </a:rPr>
              <a:t>http://dutsadok.com.ua/clipart/zhivotnye/pes_kot.png</a:t>
            </a:r>
            <a:r>
              <a:rPr lang="ru-RU" sz="900" dirty="0"/>
              <a:t> </a:t>
            </a:r>
          </a:p>
          <a:p>
            <a:r>
              <a:rPr lang="ru-RU" sz="900" dirty="0"/>
              <a:t> </a:t>
            </a:r>
            <a:r>
              <a:rPr lang="en-US" sz="900" dirty="0">
                <a:hlinkClick r:id="rId5"/>
              </a:rPr>
              <a:t>http://s4.pic4you.ru/y2014/05-21/24687/4403582-thumb.png</a:t>
            </a:r>
            <a:r>
              <a:rPr lang="ru-RU" sz="900" dirty="0"/>
              <a:t> </a:t>
            </a:r>
          </a:p>
          <a:p>
            <a:r>
              <a:rPr lang="en-US" sz="900" dirty="0">
                <a:hlinkClick r:id="rId6"/>
              </a:rPr>
              <a:t>http://img-fotki.yandex.ru/get/9066/16969765.1bb/0_87f2f_c9aefb9f_orig.png</a:t>
            </a:r>
            <a:r>
              <a:rPr lang="ru-RU" sz="900" dirty="0"/>
              <a:t> </a:t>
            </a:r>
          </a:p>
          <a:p>
            <a:endParaRPr lang="ru-RU" sz="9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57422" y="1357304"/>
            <a:ext cx="4572000" cy="101566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1400" i="1" dirty="0">
                <a:solidFill>
                  <a:srgbClr val="607731"/>
                </a:solidFill>
                <a:latin typeface="Arial Black" pitchFamily="34" charset="0"/>
              </a:rPr>
              <a:t>Шаблон выполнен</a:t>
            </a:r>
          </a:p>
          <a:p>
            <a:pPr algn="ctr"/>
            <a:r>
              <a:rPr lang="ru-RU" sz="1400" i="1" dirty="0">
                <a:solidFill>
                  <a:srgbClr val="607731"/>
                </a:solidFill>
                <a:latin typeface="Arial Black" pitchFamily="34" charset="0"/>
              </a:rPr>
              <a:t>учителем иностранного языка</a:t>
            </a:r>
          </a:p>
          <a:p>
            <a:pPr algn="ctr"/>
            <a:r>
              <a:rPr lang="ru-RU" sz="1400" i="1" dirty="0">
                <a:solidFill>
                  <a:srgbClr val="607731"/>
                </a:solidFill>
                <a:latin typeface="Arial Black" pitchFamily="34" charset="0"/>
              </a:rPr>
              <a:t>МОУ СОШ №1 г. Камешково</a:t>
            </a:r>
          </a:p>
          <a:p>
            <a:pPr algn="ctr"/>
            <a:r>
              <a:rPr lang="ru-RU" sz="1400" i="1" dirty="0" err="1">
                <a:solidFill>
                  <a:srgbClr val="607731"/>
                </a:solidFill>
                <a:latin typeface="Arial Black" pitchFamily="34" charset="0"/>
              </a:rPr>
              <a:t>Шахториной</a:t>
            </a:r>
            <a:r>
              <a:rPr lang="ru-RU" sz="1400" i="1" dirty="0">
                <a:solidFill>
                  <a:srgbClr val="607731"/>
                </a:solidFill>
                <a:latin typeface="Arial Black" pitchFamily="34" charset="0"/>
              </a:rPr>
              <a:t> О. В</a:t>
            </a:r>
            <a:r>
              <a:rPr lang="ru-RU" i="1" dirty="0">
                <a:solidFill>
                  <a:srgbClr val="607731"/>
                </a:solidFill>
                <a:latin typeface="Arial Black" pitchFamily="34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011910"/>
            <a:ext cx="72008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Литература:</a:t>
            </a:r>
          </a:p>
          <a:p>
            <a:r>
              <a:rPr lang="ru-RU" dirty="0"/>
              <a:t>Контрольно-измерительные материалы. Литературное чтение. 2 класс. Сост. </a:t>
            </a:r>
            <a:r>
              <a:rPr lang="ru-RU" dirty="0" err="1"/>
              <a:t>С.В.Кутявина</a:t>
            </a:r>
            <a:endParaRPr lang="ru-RU" dirty="0"/>
          </a:p>
        </p:txBody>
      </p:sp>
      <p:pic>
        <p:nvPicPr>
          <p:cNvPr id="5" name="Picture 2" descr="&amp;Kcy;&amp;Icy;&amp;Mcy; &amp;Lcy;&amp;icy;&amp;tcy;&amp;iecy;&amp;rcy;&amp;acy;&amp;tcy;&amp;ucy;&amp;rcy;&amp;ncy;&amp;ocy;&amp;iecy; &amp;chcy;&amp;tcy;&amp;iecy;&amp;ncy;&amp;icy;&amp;iecy; 2 &amp;kcy;&amp;lcy;. (&amp;Fcy;&amp;Gcy;&amp;Ocy;&amp;Scy;) /&amp;Kcy;&amp;ucy;&amp;tcy;&amp;yacy;&amp;vcy;&amp;icy;&amp;ncy;&amp;acy;.  &amp;horbar; &amp;Ucy;&amp;CHcy;&amp;IEcy;&amp;Bcy;&amp;Ncy;&amp;Icy;&amp;CHcy;&amp;IEcy;&amp;Kcy;.&amp;Rcy;&amp;Fcy; (&amp;ucy;&amp;chcy;&amp;iecy;&amp;bcy;&amp;ncy;&amp;acy;&amp;yacy; &amp;lcy;&amp;icy;&amp;tcy;&amp;iecy;&amp;rcy;&amp;acy;&amp;tcy;&amp;ucy;&amp;rcy;&amp;acy; &amp;vcy;&amp;scy;&amp;iecy;&amp;khcy; &amp;icy;&amp;zcy;&amp;dcy;&amp;acy;&amp;tcy;&amp;iecy;&amp;lcy;&amp;softcy;&amp;scy;&amp;tcy;&amp;vcy;)"/>
          <p:cNvPicPr>
            <a:picLocks noChangeAspect="1" noChangeArrowheads="1"/>
          </p:cNvPicPr>
          <p:nvPr/>
        </p:nvPicPr>
        <p:blipFill>
          <a:blip r:embed="rId7" cstate="print"/>
          <a:srcRect l="15120" r="16841"/>
          <a:stretch>
            <a:fillRect/>
          </a:stretch>
        </p:blipFill>
        <p:spPr bwMode="auto">
          <a:xfrm>
            <a:off x="7308304" y="3867894"/>
            <a:ext cx="720080" cy="105833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67493"/>
            <a:ext cx="67687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Все вопросы и задания разделены на три уровня сложности: уровень А – базовый, уровень В – средней сложности, уровень С – повышенной сложности. Задания уровней А и В предполагают один верный ответ, в заданиях уровня С может быть как один, так и несколько правильных ответов.</a:t>
            </a:r>
          </a:p>
          <a:p>
            <a:r>
              <a:rPr lang="ru-RU" b="1" dirty="0"/>
              <a:t>  Рекомендации по оцениванию результатов:</a:t>
            </a:r>
          </a:p>
          <a:p>
            <a:r>
              <a:rPr lang="ru-RU" dirty="0"/>
              <a:t>Каждое верно выполненное задание </a:t>
            </a:r>
            <a:endParaRPr lang="en-US" dirty="0"/>
          </a:p>
          <a:p>
            <a:r>
              <a:rPr lang="ru-RU" dirty="0"/>
              <a:t>уровня А оценивается в 1 балл, </a:t>
            </a:r>
          </a:p>
          <a:p>
            <a:r>
              <a:rPr lang="ru-RU" dirty="0"/>
              <a:t>уровня В – </a:t>
            </a:r>
            <a:r>
              <a:rPr lang="ru-RU" dirty="0" err="1"/>
              <a:t>в</a:t>
            </a:r>
            <a:r>
              <a:rPr lang="ru-RU" dirty="0"/>
              <a:t> 2 балла, </a:t>
            </a:r>
          </a:p>
          <a:p>
            <a:r>
              <a:rPr lang="ru-RU" dirty="0"/>
              <a:t>уровня С – в 3 балла.</a:t>
            </a:r>
          </a:p>
          <a:p>
            <a:r>
              <a:rPr lang="ru-RU" dirty="0"/>
              <a:t> 100% - оценка «5»;</a:t>
            </a:r>
          </a:p>
          <a:p>
            <a:r>
              <a:rPr lang="ru-RU" dirty="0"/>
              <a:t> не менее 75%  -  оценка «4»;</a:t>
            </a:r>
          </a:p>
          <a:p>
            <a:r>
              <a:rPr lang="ru-RU" dirty="0"/>
              <a:t> не менее 50%  -  оценка «3»;</a:t>
            </a:r>
          </a:p>
          <a:p>
            <a:r>
              <a:rPr lang="ru-RU" dirty="0"/>
              <a:t> менее 50%  - оценка «2».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835696" y="339502"/>
            <a:ext cx="6408712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Кто автор стихотворения «Кошкин щенок»?</a:t>
            </a:r>
          </a:p>
        </p:txBody>
      </p:sp>
      <p:sp>
        <p:nvSpPr>
          <p:cNvPr id="4" name="Овал 3"/>
          <p:cNvSpPr/>
          <p:nvPr/>
        </p:nvSpPr>
        <p:spPr>
          <a:xfrm>
            <a:off x="971600" y="339502"/>
            <a:ext cx="720080" cy="50405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А1</a:t>
            </a:r>
          </a:p>
        </p:txBody>
      </p:sp>
      <p:pic>
        <p:nvPicPr>
          <p:cNvPr id="5122" name="Picture 2" descr="http://sotvori-sebia-sam.ru/wp-content/uploads/2014/11/zahoder6.jpg"/>
          <p:cNvPicPr>
            <a:picLocks noChangeAspect="1" noChangeArrowheads="1"/>
          </p:cNvPicPr>
          <p:nvPr/>
        </p:nvPicPr>
        <p:blipFill>
          <a:blip r:embed="rId2" cstate="print"/>
          <a:srcRect l="4167" t="3561" r="4167" b="3846"/>
          <a:stretch>
            <a:fillRect/>
          </a:stretch>
        </p:blipFill>
        <p:spPr bwMode="auto">
          <a:xfrm>
            <a:off x="683568" y="1131590"/>
            <a:ext cx="1512168" cy="20162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124" name="Picture 4" descr="http://chitat-knigu-a-mazina-varvari.ru/wp-content/uploads/2015/08/22-08-2015-18-36-59-PivovarovaI-M-2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131590"/>
            <a:ext cx="1512168" cy="20149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126" name="Picture 6" descr="http://berestov.org/wp-content/gallery/arhiv-berestov/scan0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131590"/>
            <a:ext cx="1512168" cy="19965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128" name="Picture 8" descr="http://ukfx.ru/system/files/505/original/i_borodizkaja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1131590"/>
            <a:ext cx="1512168" cy="20162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9" name="Скругленный прямоугольник 8"/>
          <p:cNvSpPr/>
          <p:nvPr/>
        </p:nvSpPr>
        <p:spPr>
          <a:xfrm>
            <a:off x="611560" y="3219822"/>
            <a:ext cx="1584176" cy="43204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/>
              <a:t>Б.Заходер</a:t>
            </a:r>
            <a:endParaRPr lang="ru-RU" sz="20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83768" y="3219822"/>
            <a:ext cx="1800200" cy="43204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И.Пивоварова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499992" y="3219822"/>
            <a:ext cx="1584176" cy="43204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 В.Берестов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00192" y="3219822"/>
            <a:ext cx="1872208" cy="43204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/>
              <a:t>М.Бородицкая</a:t>
            </a:r>
            <a:endParaRPr lang="ru-RU" sz="2000" b="1" dirty="0"/>
          </a:p>
        </p:txBody>
      </p:sp>
      <p:sp>
        <p:nvSpPr>
          <p:cNvPr id="13" name="Овал 12"/>
          <p:cNvSpPr/>
          <p:nvPr/>
        </p:nvSpPr>
        <p:spPr>
          <a:xfrm>
            <a:off x="1115616" y="3723878"/>
            <a:ext cx="504056" cy="50405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1</a:t>
            </a:r>
          </a:p>
        </p:txBody>
      </p:sp>
      <p:sp>
        <p:nvSpPr>
          <p:cNvPr id="14" name="Овал 13"/>
          <p:cNvSpPr/>
          <p:nvPr/>
        </p:nvSpPr>
        <p:spPr>
          <a:xfrm>
            <a:off x="3203848" y="3723878"/>
            <a:ext cx="504056" cy="50405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2</a:t>
            </a:r>
          </a:p>
        </p:txBody>
      </p:sp>
      <p:sp>
        <p:nvSpPr>
          <p:cNvPr id="15" name="Овал 14"/>
          <p:cNvSpPr/>
          <p:nvPr/>
        </p:nvSpPr>
        <p:spPr>
          <a:xfrm>
            <a:off x="5076056" y="3723878"/>
            <a:ext cx="504056" cy="50405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3</a:t>
            </a:r>
          </a:p>
        </p:txBody>
      </p:sp>
      <p:sp>
        <p:nvSpPr>
          <p:cNvPr id="16" name="Овал 15"/>
          <p:cNvSpPr/>
          <p:nvPr/>
        </p:nvSpPr>
        <p:spPr>
          <a:xfrm>
            <a:off x="7020272" y="3723878"/>
            <a:ext cx="504056" cy="50405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1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835696" y="339502"/>
            <a:ext cx="6408712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 Отметь, какой персонаж лишний.</a:t>
            </a:r>
          </a:p>
        </p:txBody>
      </p:sp>
      <p:sp>
        <p:nvSpPr>
          <p:cNvPr id="4" name="Овал 3"/>
          <p:cNvSpPr/>
          <p:nvPr/>
        </p:nvSpPr>
        <p:spPr>
          <a:xfrm>
            <a:off x="971600" y="339502"/>
            <a:ext cx="720080" cy="50405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А2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1560" y="3219822"/>
            <a:ext cx="1584176" cy="43204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 старик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27784" y="3219822"/>
            <a:ext cx="1656184" cy="43204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сова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44008" y="3219822"/>
            <a:ext cx="1584176" cy="43204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 мыши</a:t>
            </a:r>
          </a:p>
        </p:txBody>
      </p:sp>
      <p:sp>
        <p:nvSpPr>
          <p:cNvPr id="13" name="Овал 12"/>
          <p:cNvSpPr/>
          <p:nvPr/>
        </p:nvSpPr>
        <p:spPr>
          <a:xfrm>
            <a:off x="1115616" y="3723878"/>
            <a:ext cx="504056" cy="50405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1</a:t>
            </a:r>
          </a:p>
        </p:txBody>
      </p:sp>
      <p:sp>
        <p:nvSpPr>
          <p:cNvPr id="14" name="Овал 13"/>
          <p:cNvSpPr/>
          <p:nvPr/>
        </p:nvSpPr>
        <p:spPr>
          <a:xfrm>
            <a:off x="3203848" y="3723878"/>
            <a:ext cx="504056" cy="50405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2</a:t>
            </a:r>
          </a:p>
        </p:txBody>
      </p:sp>
      <p:sp>
        <p:nvSpPr>
          <p:cNvPr id="15" name="Овал 14"/>
          <p:cNvSpPr/>
          <p:nvPr/>
        </p:nvSpPr>
        <p:spPr>
          <a:xfrm>
            <a:off x="5076056" y="3723878"/>
            <a:ext cx="504056" cy="50405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3</a:t>
            </a:r>
          </a:p>
        </p:txBody>
      </p:sp>
      <p:pic>
        <p:nvPicPr>
          <p:cNvPr id="20" name="Picture 2" descr="http://www.teremok.in/images/Pih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31590"/>
            <a:ext cx="1625598" cy="20162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21" name="Picture 4" descr="http://3.bp.blogspot.com/-kbOiVqLSPgY/TZAXp6LQWKI/AAAAAAAAAog/m844epGYQXk/s1600/kartinka_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131590"/>
            <a:ext cx="1656183" cy="20162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22" name="Picture 2" descr="http://img-fotki.yandex.ru/get/5014/28257045.680/0_72b1e_72f92ec2_L.png"/>
          <p:cNvPicPr>
            <a:picLocks noChangeAspect="1" noChangeArrowheads="1"/>
          </p:cNvPicPr>
          <p:nvPr/>
        </p:nvPicPr>
        <p:blipFill>
          <a:blip r:embed="rId4" cstate="print"/>
          <a:srcRect t="14689"/>
          <a:stretch>
            <a:fillRect/>
          </a:stretch>
        </p:blipFill>
        <p:spPr bwMode="auto">
          <a:xfrm>
            <a:off x="4644008" y="1131590"/>
            <a:ext cx="1584175" cy="20162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9" name="Picture 4" descr="http://zaikinmir.ru/kartinki/images/loshad/loshad-kartinki-1.jpg"/>
          <p:cNvPicPr>
            <a:picLocks noChangeAspect="1" noChangeArrowheads="1"/>
          </p:cNvPicPr>
          <p:nvPr/>
        </p:nvPicPr>
        <p:blipFill>
          <a:blip r:embed="rId5" cstate="print"/>
          <a:srcRect l="16380" r="11801"/>
          <a:stretch>
            <a:fillRect/>
          </a:stretch>
        </p:blipFill>
        <p:spPr bwMode="auto">
          <a:xfrm flipH="1">
            <a:off x="6588224" y="1131590"/>
            <a:ext cx="1584176" cy="20052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2" name="Скругленный прямоугольник 11"/>
          <p:cNvSpPr/>
          <p:nvPr/>
        </p:nvSpPr>
        <p:spPr>
          <a:xfrm>
            <a:off x="6588224" y="3219822"/>
            <a:ext cx="1584176" cy="43204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 лошадь</a:t>
            </a:r>
          </a:p>
        </p:txBody>
      </p:sp>
      <p:sp>
        <p:nvSpPr>
          <p:cNvPr id="16" name="Овал 15"/>
          <p:cNvSpPr/>
          <p:nvPr/>
        </p:nvSpPr>
        <p:spPr>
          <a:xfrm>
            <a:off x="7092280" y="3723878"/>
            <a:ext cx="504056" cy="50405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835696" y="339502"/>
            <a:ext cx="6408712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  Как звали храброго утёнка?</a:t>
            </a:r>
          </a:p>
        </p:txBody>
      </p:sp>
      <p:sp>
        <p:nvSpPr>
          <p:cNvPr id="3" name="Овал 2"/>
          <p:cNvSpPr/>
          <p:nvPr/>
        </p:nvSpPr>
        <p:spPr>
          <a:xfrm>
            <a:off x="971600" y="339502"/>
            <a:ext cx="720080" cy="50405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А3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716016" y="1347614"/>
            <a:ext cx="2880320" cy="576064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Серёжа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716016" y="2067694"/>
            <a:ext cx="2880320" cy="576064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Миша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716016" y="2859782"/>
            <a:ext cx="2880320" cy="576064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Алёша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716016" y="3579862"/>
            <a:ext cx="2880320" cy="576064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Тимоша</a:t>
            </a:r>
          </a:p>
        </p:txBody>
      </p:sp>
      <p:pic>
        <p:nvPicPr>
          <p:cNvPr id="8" name="Picture 6" descr="http://prazdnichek.info/uploads/posts/2010-04/1271797777_img22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9274" t="5172" r="4166" b="18966"/>
          <a:stretch>
            <a:fillRect/>
          </a:stretch>
        </p:blipFill>
        <p:spPr bwMode="auto">
          <a:xfrm>
            <a:off x="395536" y="1131590"/>
            <a:ext cx="3168352" cy="2880320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4139952" y="1419622"/>
            <a:ext cx="504056" cy="50405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1</a:t>
            </a:r>
          </a:p>
        </p:txBody>
      </p:sp>
      <p:sp>
        <p:nvSpPr>
          <p:cNvPr id="10" name="Овал 9"/>
          <p:cNvSpPr/>
          <p:nvPr/>
        </p:nvSpPr>
        <p:spPr>
          <a:xfrm>
            <a:off x="4139952" y="2139702"/>
            <a:ext cx="504056" cy="50405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2</a:t>
            </a:r>
          </a:p>
        </p:txBody>
      </p:sp>
      <p:sp>
        <p:nvSpPr>
          <p:cNvPr id="11" name="Овал 10"/>
          <p:cNvSpPr/>
          <p:nvPr/>
        </p:nvSpPr>
        <p:spPr>
          <a:xfrm>
            <a:off x="4139952" y="2859782"/>
            <a:ext cx="504056" cy="50405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3</a:t>
            </a:r>
          </a:p>
        </p:txBody>
      </p:sp>
      <p:sp>
        <p:nvSpPr>
          <p:cNvPr id="12" name="Овал 11"/>
          <p:cNvSpPr/>
          <p:nvPr/>
        </p:nvSpPr>
        <p:spPr>
          <a:xfrm>
            <a:off x="4139952" y="3579862"/>
            <a:ext cx="504056" cy="50405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979712" y="1059582"/>
            <a:ext cx="5184576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/>
              <a:t>Ты пожалей – и тебя пожалеют.</a:t>
            </a:r>
          </a:p>
        </p:txBody>
      </p:sp>
      <p:sp>
        <p:nvSpPr>
          <p:cNvPr id="20" name="Овал 19"/>
          <p:cNvSpPr/>
          <p:nvPr/>
        </p:nvSpPr>
        <p:spPr>
          <a:xfrm>
            <a:off x="7524328" y="4011910"/>
            <a:ext cx="648072" cy="64807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4</a:t>
            </a:r>
          </a:p>
        </p:txBody>
      </p:sp>
      <p:sp>
        <p:nvSpPr>
          <p:cNvPr id="19" name="Овал 18"/>
          <p:cNvSpPr/>
          <p:nvPr/>
        </p:nvSpPr>
        <p:spPr>
          <a:xfrm>
            <a:off x="5436096" y="4011910"/>
            <a:ext cx="648072" cy="64807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3</a:t>
            </a:r>
          </a:p>
        </p:txBody>
      </p:sp>
      <p:sp>
        <p:nvSpPr>
          <p:cNvPr id="18" name="Овал 17"/>
          <p:cNvSpPr/>
          <p:nvPr/>
        </p:nvSpPr>
        <p:spPr>
          <a:xfrm>
            <a:off x="3347864" y="4011910"/>
            <a:ext cx="648072" cy="64807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2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43608" y="339502"/>
            <a:ext cx="7848872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  К какому произведению подходит пословица?</a:t>
            </a:r>
          </a:p>
        </p:txBody>
      </p:sp>
      <p:sp>
        <p:nvSpPr>
          <p:cNvPr id="3" name="Овал 2"/>
          <p:cNvSpPr/>
          <p:nvPr/>
        </p:nvSpPr>
        <p:spPr>
          <a:xfrm>
            <a:off x="179512" y="339502"/>
            <a:ext cx="720080" cy="50405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В1</a:t>
            </a:r>
          </a:p>
        </p:txBody>
      </p:sp>
      <p:pic>
        <p:nvPicPr>
          <p:cNvPr id="20482" name="Picture 2" descr="http://clickbooks.ru/pictures/2/53/3363043_sbi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79662"/>
            <a:ext cx="1669557" cy="216024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484" name="Picture 4" descr="https://im3-tub-ru.yandex.net/i?id=f53d38d9ca058beb98fe9f8d7ea1470c&amp;n=33&amp;h=215&amp;w=1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779662"/>
            <a:ext cx="1656184" cy="216024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11" name="Группа 10"/>
          <p:cNvGrpSpPr/>
          <p:nvPr/>
        </p:nvGrpSpPr>
        <p:grpSpPr>
          <a:xfrm>
            <a:off x="4932040" y="1779662"/>
            <a:ext cx="1800200" cy="2160240"/>
            <a:chOff x="4932040" y="1563638"/>
            <a:chExt cx="1800200" cy="216024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4932040" y="1563638"/>
              <a:ext cx="1656184" cy="216024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8" descr="http://www.blogimam.com/wp-content/uploads/2012/07/charushin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76056" y="2427734"/>
              <a:ext cx="1368152" cy="115706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5364088" y="1563638"/>
              <a:ext cx="1152128" cy="33855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ru-RU" sz="1600" dirty="0" err="1"/>
                <a:t>Е.Чарушин</a:t>
              </a:r>
              <a:endParaRPr lang="ru-RU" sz="16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76056" y="1923678"/>
              <a:ext cx="1656184" cy="64633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FF0000"/>
                  </a:solidFill>
                </a:rPr>
                <a:t>  СТРАШНЫЙ</a:t>
              </a:r>
            </a:p>
            <a:p>
              <a:r>
                <a:rPr lang="ru-RU" b="1" dirty="0">
                  <a:solidFill>
                    <a:srgbClr val="FF0000"/>
                  </a:solidFill>
                </a:rPr>
                <a:t>     РАССКАЗ     </a:t>
              </a:r>
            </a:p>
          </p:txBody>
        </p:sp>
      </p:grpSp>
      <p:pic>
        <p:nvPicPr>
          <p:cNvPr id="20486" name="Picture 6" descr="http://static.ozone.ru/multimedia/books_covers/10094641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1779662"/>
            <a:ext cx="1656184" cy="21751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" name="Овал 12"/>
          <p:cNvSpPr/>
          <p:nvPr/>
        </p:nvSpPr>
        <p:spPr>
          <a:xfrm>
            <a:off x="1259632" y="4011910"/>
            <a:ext cx="648072" cy="64807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4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403648" y="1059582"/>
            <a:ext cx="684076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/>
              <a:t> Скрипка, ручей, щепка, музыка, медведь.</a:t>
            </a:r>
          </a:p>
        </p:txBody>
      </p:sp>
      <p:grpSp>
        <p:nvGrpSpPr>
          <p:cNvPr id="4" name="Группа 10"/>
          <p:cNvGrpSpPr/>
          <p:nvPr/>
        </p:nvGrpSpPr>
        <p:grpSpPr>
          <a:xfrm>
            <a:off x="2843808" y="1779662"/>
            <a:ext cx="1800200" cy="2160240"/>
            <a:chOff x="4932040" y="1563638"/>
            <a:chExt cx="1800200" cy="216024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4932040" y="1563638"/>
              <a:ext cx="1656184" cy="216024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8" descr="http://www.blogimam.com/wp-content/uploads/2012/07/charushin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76056" y="2427734"/>
              <a:ext cx="1368152" cy="115706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5364088" y="1563638"/>
              <a:ext cx="1152128" cy="33855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ru-RU" sz="1600" dirty="0" err="1"/>
                <a:t>Е.Чарушин</a:t>
              </a:r>
              <a:endParaRPr lang="ru-RU" sz="16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76056" y="1923678"/>
              <a:ext cx="1656184" cy="64633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FF0000"/>
                  </a:solidFill>
                </a:rPr>
                <a:t>  СТРАШНЫЙ</a:t>
              </a:r>
            </a:p>
            <a:p>
              <a:r>
                <a:rPr lang="ru-RU" b="1" dirty="0">
                  <a:solidFill>
                    <a:srgbClr val="FF0000"/>
                  </a:solidFill>
                </a:rPr>
                <a:t>     РАССКАЗ     </a:t>
              </a:r>
            </a:p>
          </p:txBody>
        </p:sp>
      </p:grpSp>
      <p:pic>
        <p:nvPicPr>
          <p:cNvPr id="21" name="Picture 2" descr="http://static.ozone.ru/multimedia/books_covers/10134110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7" y="1779662"/>
            <a:ext cx="1656183" cy="216024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0" name="Овал 19"/>
          <p:cNvSpPr/>
          <p:nvPr/>
        </p:nvSpPr>
        <p:spPr>
          <a:xfrm>
            <a:off x="7524328" y="4011910"/>
            <a:ext cx="648072" cy="64807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4</a:t>
            </a:r>
          </a:p>
        </p:txBody>
      </p:sp>
      <p:sp>
        <p:nvSpPr>
          <p:cNvPr id="19" name="Овал 18"/>
          <p:cNvSpPr/>
          <p:nvPr/>
        </p:nvSpPr>
        <p:spPr>
          <a:xfrm>
            <a:off x="5436096" y="4011910"/>
            <a:ext cx="648072" cy="64807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3</a:t>
            </a:r>
          </a:p>
        </p:txBody>
      </p:sp>
      <p:sp>
        <p:nvSpPr>
          <p:cNvPr id="18" name="Овал 17"/>
          <p:cNvSpPr/>
          <p:nvPr/>
        </p:nvSpPr>
        <p:spPr>
          <a:xfrm>
            <a:off x="3347864" y="4011910"/>
            <a:ext cx="648072" cy="64807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2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43608" y="339502"/>
            <a:ext cx="7848872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   Узнай название рассказа по опорным словам.</a:t>
            </a:r>
          </a:p>
        </p:txBody>
      </p:sp>
      <p:sp>
        <p:nvSpPr>
          <p:cNvPr id="3" name="Овал 2"/>
          <p:cNvSpPr/>
          <p:nvPr/>
        </p:nvSpPr>
        <p:spPr>
          <a:xfrm>
            <a:off x="179512" y="339502"/>
            <a:ext cx="720080" cy="50405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В2</a:t>
            </a:r>
          </a:p>
        </p:txBody>
      </p:sp>
      <p:pic>
        <p:nvPicPr>
          <p:cNvPr id="20484" name="Picture 4" descr="https://im3-tub-ru.yandex.net/i?id=f53d38d9ca058beb98fe9f8d7ea1470c&amp;n=33&amp;h=215&amp;w=1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779662"/>
            <a:ext cx="1656184" cy="216024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" name="Овал 12"/>
          <p:cNvSpPr/>
          <p:nvPr/>
        </p:nvSpPr>
        <p:spPr>
          <a:xfrm>
            <a:off x="1259632" y="4011910"/>
            <a:ext cx="648072" cy="64807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1</a:t>
            </a:r>
          </a:p>
        </p:txBody>
      </p:sp>
      <p:pic>
        <p:nvPicPr>
          <p:cNvPr id="22" name="Picture 2" descr="http://clickbooks.ru/pictures/2/53/3363043_sbig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1779662"/>
            <a:ext cx="1669557" cy="216024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4716016" y="3579862"/>
            <a:ext cx="3312368" cy="576064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беззаботными</a:t>
            </a: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4716016" y="1347614"/>
            <a:ext cx="3312368" cy="576064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 несмышлёными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115616" y="339502"/>
            <a:ext cx="7704856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   Какими были ребята из рассказа М.Пришвина «Ребята и утята»?</a:t>
            </a:r>
          </a:p>
        </p:txBody>
      </p:sp>
      <p:sp>
        <p:nvSpPr>
          <p:cNvPr id="3" name="Овал 2"/>
          <p:cNvSpPr/>
          <p:nvPr/>
        </p:nvSpPr>
        <p:spPr>
          <a:xfrm>
            <a:off x="323528" y="339502"/>
            <a:ext cx="720080" cy="50405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 С1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716016" y="2067694"/>
            <a:ext cx="3312368" cy="576064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 злыми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716016" y="2859782"/>
            <a:ext cx="3312368" cy="576064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 весёлыми</a:t>
            </a:r>
          </a:p>
        </p:txBody>
      </p:sp>
      <p:sp>
        <p:nvSpPr>
          <p:cNvPr id="9" name="Овал 8"/>
          <p:cNvSpPr/>
          <p:nvPr/>
        </p:nvSpPr>
        <p:spPr>
          <a:xfrm>
            <a:off x="3851920" y="1419622"/>
            <a:ext cx="504056" cy="50405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1</a:t>
            </a:r>
          </a:p>
        </p:txBody>
      </p:sp>
      <p:sp>
        <p:nvSpPr>
          <p:cNvPr id="10" name="Овал 9"/>
          <p:cNvSpPr/>
          <p:nvPr/>
        </p:nvSpPr>
        <p:spPr>
          <a:xfrm>
            <a:off x="3851920" y="2139702"/>
            <a:ext cx="504056" cy="50405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2</a:t>
            </a:r>
          </a:p>
        </p:txBody>
      </p:sp>
      <p:sp>
        <p:nvSpPr>
          <p:cNvPr id="11" name="Овал 10"/>
          <p:cNvSpPr/>
          <p:nvPr/>
        </p:nvSpPr>
        <p:spPr>
          <a:xfrm>
            <a:off x="3851920" y="2859782"/>
            <a:ext cx="504056" cy="50405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3</a:t>
            </a:r>
          </a:p>
        </p:txBody>
      </p:sp>
      <p:sp>
        <p:nvSpPr>
          <p:cNvPr id="12" name="Овал 11"/>
          <p:cNvSpPr/>
          <p:nvPr/>
        </p:nvSpPr>
        <p:spPr>
          <a:xfrm>
            <a:off x="3851920" y="3579862"/>
            <a:ext cx="504056" cy="50405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4</a:t>
            </a:r>
          </a:p>
        </p:txBody>
      </p:sp>
      <p:pic>
        <p:nvPicPr>
          <p:cNvPr id="21506" name="Picture 2" descr="http://diafilmy.su/uploads/posts/2014-05/1401297934_26r.jpg"/>
          <p:cNvPicPr>
            <a:picLocks noChangeAspect="1" noChangeArrowheads="1"/>
          </p:cNvPicPr>
          <p:nvPr/>
        </p:nvPicPr>
        <p:blipFill>
          <a:blip r:embed="rId2" cstate="print"/>
          <a:srcRect r="26472" b="17076"/>
          <a:stretch>
            <a:fillRect/>
          </a:stretch>
        </p:blipFill>
        <p:spPr bwMode="auto">
          <a:xfrm>
            <a:off x="179512" y="1995686"/>
            <a:ext cx="3528392" cy="2981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339750" y="1563637"/>
          <a:ext cx="5328594" cy="15841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88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8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80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80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80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80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2300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531611"/>
                          </a:solidFill>
                        </a:rPr>
                        <a:t>    А</a:t>
                      </a:r>
                      <a:r>
                        <a:rPr lang="ru-RU" sz="2000" b="1" baseline="0" dirty="0">
                          <a:solidFill>
                            <a:srgbClr val="531611"/>
                          </a:solidFill>
                        </a:rPr>
                        <a:t>1</a:t>
                      </a:r>
                      <a:endParaRPr lang="ru-RU" sz="2000" b="1" dirty="0">
                        <a:solidFill>
                          <a:srgbClr val="53161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531611"/>
                          </a:solidFill>
                        </a:rPr>
                        <a:t>    А2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531611"/>
                          </a:solidFill>
                        </a:rPr>
                        <a:t>    А3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531611"/>
                          </a:solidFill>
                        </a:rPr>
                        <a:t>    В1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531611"/>
                          </a:solidFill>
                        </a:rPr>
                        <a:t>   В2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531611"/>
                          </a:solidFill>
                        </a:rPr>
                        <a:t>    С1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576">
                <a:tc>
                  <a:txBody>
                    <a:bodyPr/>
                    <a:lstStyle/>
                    <a:p>
                      <a:r>
                        <a:rPr lang="ru-RU" sz="2400" b="1" dirty="0"/>
                        <a:t>    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    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    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   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 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 </a:t>
                      </a:r>
                      <a:r>
                        <a:rPr lang="ru-RU" sz="2400" b="1" dirty="0"/>
                        <a:t>1,3,4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300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    1б.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     1б.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    1б.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     2б.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   2б.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    3б.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47864" y="915566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009900"/>
                </a:solidFill>
              </a:rPr>
              <a:t>  Ключ к тесту: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925</Words>
  <Application>Microsoft Office PowerPoint</Application>
  <PresentationFormat>Экран (16:9)</PresentationFormat>
  <Paragraphs>128</Paragraphs>
  <Slides>11</Slides>
  <Notes>0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 </cp:lastModifiedBy>
  <cp:revision>27</cp:revision>
  <dcterms:created xsi:type="dcterms:W3CDTF">2016-06-06T08:12:49Z</dcterms:created>
  <dcterms:modified xsi:type="dcterms:W3CDTF">2018-09-08T18:26:48Z</dcterms:modified>
</cp:coreProperties>
</file>