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4" r:id="rId8"/>
    <p:sldId id="266" r:id="rId9"/>
    <p:sldId id="26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Poshlina-na-vvoz-russkih-knig-popolnit-bjudzhet-na-2-milliona-griven.png"/>
          <p:cNvPicPr>
            <a:picLocks noChangeAspect="1"/>
          </p:cNvPicPr>
          <p:nvPr userDrawn="1"/>
        </p:nvPicPr>
        <p:blipFill>
          <a:blip r:embed="rId2" cstate="print"/>
          <a:srcRect l="41199" t="32372" r="29046"/>
          <a:stretch>
            <a:fillRect/>
          </a:stretch>
        </p:blipFill>
        <p:spPr>
          <a:xfrm>
            <a:off x="1857356" y="1441537"/>
            <a:ext cx="1928826" cy="3099551"/>
          </a:xfrm>
          <a:prstGeom prst="rect">
            <a:avLst/>
          </a:prstGeom>
        </p:spPr>
      </p:pic>
      <p:pic>
        <p:nvPicPr>
          <p:cNvPr id="25" name="Рисунок 24" descr="Poshlina-na-vvoz-russkih-knig-popolnit-bjudzhet-na-2-milliona-griven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142844" y="428610"/>
            <a:ext cx="1857388" cy="4432738"/>
          </a:xfrm>
          <a:prstGeom prst="rect">
            <a:avLst/>
          </a:prstGeom>
        </p:spPr>
      </p:pic>
      <p:pic>
        <p:nvPicPr>
          <p:cNvPr id="27" name="Рисунок 26" descr="Poshlina-na-vvoz-russkih-knig-popolnit-bjudzhet-na-2-milliona-grive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 flipH="1">
            <a:off x="5786446" y="2500312"/>
            <a:ext cx="3127037" cy="2421070"/>
          </a:xfrm>
          <a:prstGeom prst="rect">
            <a:avLst/>
          </a:prstGeom>
        </p:spPr>
      </p:pic>
      <p:pic>
        <p:nvPicPr>
          <p:cNvPr id="17" name="Рисунок 16" descr="1c0ec7a6b4eb.png"/>
          <p:cNvPicPr>
            <a:picLocks noChangeAspect="1"/>
          </p:cNvPicPr>
          <p:nvPr userDrawn="1"/>
        </p:nvPicPr>
        <p:blipFill>
          <a:blip r:embed="rId5" cstate="print">
            <a:lum bright="-10000" contrast="20000"/>
          </a:blip>
          <a:stretch>
            <a:fillRect/>
          </a:stretch>
        </p:blipFill>
        <p:spPr>
          <a:xfrm>
            <a:off x="1285852" y="2285998"/>
            <a:ext cx="2857502" cy="2857502"/>
          </a:xfrm>
          <a:prstGeom prst="rect">
            <a:avLst/>
          </a:prstGeom>
        </p:spPr>
      </p:pic>
      <p:pic>
        <p:nvPicPr>
          <p:cNvPr id="32" name="Picture 28" descr="http://www.v3wall.com/wallpaper/1920_1200/1005/1920_1200_20100519021227120790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683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A16C0FB-FAD4-4EF7-8409-C7203BAFC31D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4B0361E-F9BE-4403-8682-0DD05ADA8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A16C0FB-FAD4-4EF7-8409-C7203BAFC31D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4B0361E-F9BE-4403-8682-0DD05ADA8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http://www.v3wall.com/wallpaper/1920_1200/1005/1920_1200_2010051902122712079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683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 descr="Poshlina-na-vvoz-russkih-knig-popolnit-bjudzhet-na-2-milliona-griven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214282" y="1571618"/>
            <a:ext cx="1348515" cy="3218292"/>
          </a:xfrm>
          <a:prstGeom prst="rect">
            <a:avLst/>
          </a:prstGeom>
        </p:spPr>
      </p:pic>
      <p:pic>
        <p:nvPicPr>
          <p:cNvPr id="9" name="Рисунок 8" descr="Poshlina-na-vvoz-russkih-knig-popolnit-bjudzhet-na-2-milliona-grive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1500166" y="2928940"/>
            <a:ext cx="2484096" cy="19232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http://www.v3wall.com/wallpaper/1920_1200/1005/1920_1200_2010051902122712079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683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 descr="1c0ec7a6b4eb.png"/>
          <p:cNvPicPr>
            <a:picLocks noChangeAspect="1"/>
          </p:cNvPicPr>
          <p:nvPr userDrawn="1"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 flipH="1">
            <a:off x="6643702" y="2643188"/>
            <a:ext cx="2143122" cy="21431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Poshlina-na-vvoz-russkih-knig-popolnit-bjudzhet-na-2-milliona-grive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1285852" y="2000246"/>
            <a:ext cx="1143008" cy="2727840"/>
          </a:xfrm>
          <a:prstGeom prst="rect">
            <a:avLst/>
          </a:prstGeom>
        </p:spPr>
      </p:pic>
      <p:pic>
        <p:nvPicPr>
          <p:cNvPr id="8" name="Picture 28" descr="http://www.v3wall.com/wallpaper/1920_1200/1005/1920_1200_20100519021227120790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683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 descr="Poshlina-na-vvoz-russkih-knig-popolnit-bjudzhet-na-2-milliona-grive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285720" y="2000246"/>
            <a:ext cx="1214446" cy="2898329"/>
          </a:xfrm>
          <a:prstGeom prst="rect">
            <a:avLst/>
          </a:prstGeom>
        </p:spPr>
      </p:pic>
      <p:pic>
        <p:nvPicPr>
          <p:cNvPr id="11" name="Рисунок 10" descr="1c0ec7a6b4eb.png"/>
          <p:cNvPicPr>
            <a:picLocks noChangeAspect="1"/>
          </p:cNvPicPr>
          <p:nvPr userDrawn="1"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571472" y="714362"/>
            <a:ext cx="1857370" cy="1857370"/>
          </a:xfrm>
          <a:prstGeom prst="rect">
            <a:avLst/>
          </a:prstGeom>
        </p:spPr>
      </p:pic>
      <p:pic>
        <p:nvPicPr>
          <p:cNvPr id="13" name="Рисунок 12" descr="Poshlina-na-vvoz-russkih-knig-popolnit-bjudzhet-na-2-milliona-griven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>
          <a:xfrm flipH="1">
            <a:off x="6715140" y="3286130"/>
            <a:ext cx="2112080" cy="1635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8" descr="http://www.v3wall.com/wallpaper/1920_1200/1005/1920_1200_2010051902122712079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frame">
            <a:avLst>
              <a:gd name="adj1" fmla="val 4683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A16C0FB-FAD4-4EF7-8409-C7203BAFC31D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4B0361E-F9BE-4403-8682-0DD05ADA8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A16C0FB-FAD4-4EF7-8409-C7203BAFC31D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4B0361E-F9BE-4403-8682-0DD05ADA8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A16C0FB-FAD4-4EF7-8409-C7203BAFC31D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4B0361E-F9BE-4403-8682-0DD05ADA8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A16C0FB-FAD4-4EF7-8409-C7203BAFC31D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4B0361E-F9BE-4403-8682-0DD05ADA8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http://www.v3wall.com/wallpaper/1920_1200/1005/1920_1200_20100519021227120790.jpg"/>
          <p:cNvPicPr>
            <a:picLocks noChangeAspect="1" noChangeArrowheads="1"/>
          </p:cNvPicPr>
          <p:nvPr userDrawn="1"/>
        </p:nvPicPr>
        <p:blipFill>
          <a:blip r:embed="rId1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db-yaroslavl.ru/external/linch/literature/images/kniga.gif" TargetMode="External"/><Relationship Id="rId3" Type="http://schemas.openxmlformats.org/officeDocument/2006/relationships/hyperlink" Target="https://pp.vk.me/c402828/v402828530/51b2/K5we4R_PT1w.jpg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://s-marshak.ru/books/p/p01/p01_01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kniga.ru/upload/covers/b67/b6734220120ef6a42544cc3d5199f75e.jpg" TargetMode="External"/><Relationship Id="rId5" Type="http://schemas.openxmlformats.org/officeDocument/2006/relationships/hyperlink" Target="http://img-fotki.yandex.ru/get/6400/17308394.138/0_74969_8d9acb5e_L.jpg" TargetMode="External"/><Relationship Id="rId10" Type="http://schemas.openxmlformats.org/officeDocument/2006/relationships/hyperlink" Target="http://www.v3wall.com/wallpaper/1920_1200/1005/1920_1200_20100519021227120790.jpg" TargetMode="External"/><Relationship Id="rId4" Type="http://schemas.openxmlformats.org/officeDocument/2006/relationships/hyperlink" Target="http://knigirossii.ru/pictures/0/4350092_sbig.jpg" TargetMode="External"/><Relationship Id="rId9" Type="http://schemas.openxmlformats.org/officeDocument/2006/relationships/hyperlink" Target="http://investbag.com/wp-content/uploads/2013/07/Poshlina-na-vvoz-russkih-knig-popolnit-bjudzhet-na-2-milliona-griven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1491630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3600" dirty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ru-RU" sz="2400" dirty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Литература зарубежных стран.</a:t>
            </a:r>
          </a:p>
          <a:p>
            <a:r>
              <a:rPr lang="ru-RU" sz="2400" dirty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              Детские песенки</a:t>
            </a:r>
            <a:endParaRPr lang="ru-RU" sz="3600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95936" y="267494"/>
            <a:ext cx="3312368" cy="50405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9900"/>
                </a:solidFill>
              </a:rPr>
              <a:t> </a:t>
            </a:r>
            <a:r>
              <a:rPr lang="ru-RU" b="1" dirty="0">
                <a:solidFill>
                  <a:srgbClr val="CC3399"/>
                </a:solidFill>
              </a:rPr>
              <a:t>Литературное чтение 2 класс</a:t>
            </a:r>
          </a:p>
          <a:p>
            <a:pPr algn="ctr"/>
            <a:r>
              <a:rPr lang="ru-RU" b="1" dirty="0">
                <a:solidFill>
                  <a:srgbClr val="CC3399"/>
                </a:solidFill>
              </a:rPr>
              <a:t>  УМК «Школа России»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98757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2800" b="1" i="1" dirty="0">
                <a:solidFill>
                  <a:srgbClr val="7030A0"/>
                </a:solidFill>
              </a:rPr>
              <a:t>Тест №11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39502"/>
            <a:ext cx="6192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 вопросы и задания разделены на три уровня сложности: уровень А – базовый, уровень В – средней сложности, уровень С – повышенной сложности. Задания уровней А и В предполагают один верный ответ, в заданиях уровня С может быть как один, так и несколько правильных ответов.</a:t>
            </a:r>
          </a:p>
          <a:p>
            <a:r>
              <a:rPr lang="ru-RU" b="1" dirty="0"/>
              <a:t>  Рекомендации по оцениванию результатов:</a:t>
            </a:r>
          </a:p>
          <a:p>
            <a:r>
              <a:rPr lang="ru-RU" dirty="0"/>
              <a:t>Каждое верно выполненное задание </a:t>
            </a:r>
            <a:endParaRPr lang="en-US" dirty="0"/>
          </a:p>
          <a:p>
            <a:r>
              <a:rPr lang="ru-RU" dirty="0"/>
              <a:t>уровня А оценивается в 1 балл, </a:t>
            </a:r>
          </a:p>
          <a:p>
            <a:r>
              <a:rPr lang="ru-RU" dirty="0"/>
              <a:t>уровня В – </a:t>
            </a:r>
            <a:r>
              <a:rPr lang="ru-RU" dirty="0" err="1"/>
              <a:t>в</a:t>
            </a:r>
            <a:r>
              <a:rPr lang="ru-RU" dirty="0"/>
              <a:t> 2 балла, </a:t>
            </a:r>
          </a:p>
          <a:p>
            <a:r>
              <a:rPr lang="ru-RU" dirty="0"/>
              <a:t>уровня С – в 3 балла.</a:t>
            </a:r>
          </a:p>
          <a:p>
            <a:r>
              <a:rPr lang="ru-RU" dirty="0"/>
              <a:t> 100% - оценка «5»;</a:t>
            </a:r>
          </a:p>
          <a:p>
            <a:r>
              <a:rPr lang="ru-RU" dirty="0"/>
              <a:t> не менее 75%  -  оценка «4»;</a:t>
            </a:r>
          </a:p>
          <a:p>
            <a:r>
              <a:rPr lang="ru-RU" dirty="0"/>
              <a:t> не менее 50%  -  оценка «3»;</a:t>
            </a:r>
          </a:p>
          <a:p>
            <a:r>
              <a:rPr lang="ru-RU" dirty="0"/>
              <a:t> менее 50%  - оценка «2».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5940152" y="1275606"/>
            <a:ext cx="1728192" cy="2304256"/>
            <a:chOff x="5940152" y="1275606"/>
            <a:chExt cx="1728192" cy="2304256"/>
          </a:xfrm>
        </p:grpSpPr>
        <p:pic>
          <p:nvPicPr>
            <p:cNvPr id="9224" name="Picture 8" descr="http://img-fotki.yandex.ru/get/6400/17308394.138/0_74969_8d9acb5e_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40152" y="1275606"/>
              <a:ext cx="1728192" cy="230425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7" name="Скругленный прямоугольник 16"/>
            <p:cNvSpPr/>
            <p:nvPr/>
          </p:nvSpPr>
          <p:spPr>
            <a:xfrm>
              <a:off x="6516216" y="1347614"/>
              <a:ext cx="1130424" cy="79208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FF0066"/>
                  </a:solidFill>
                </a:rPr>
                <a:t>Знают мамы, знают дети</a:t>
              </a:r>
            </a:p>
          </p:txBody>
        </p:sp>
        <p:pic>
          <p:nvPicPr>
            <p:cNvPr id="9226" name="Picture 10" descr="http://img.findtm.ru/img/tz_registered_img/4/45933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2160" y="1347614"/>
              <a:ext cx="349041" cy="360039"/>
            </a:xfrm>
            <a:prstGeom prst="rect">
              <a:avLst/>
            </a:prstGeom>
            <a:noFill/>
          </p:spPr>
        </p:pic>
      </p:grpSp>
      <p:pic>
        <p:nvPicPr>
          <p:cNvPr id="9222" name="Picture 6" descr="http://knigirossii.ru/pictures/0/4350092_s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275606"/>
            <a:ext cx="1728192" cy="23042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19" name="Группа 18"/>
          <p:cNvGrpSpPr/>
          <p:nvPr/>
        </p:nvGrpSpPr>
        <p:grpSpPr>
          <a:xfrm>
            <a:off x="2195736" y="1275606"/>
            <a:ext cx="1728192" cy="2304256"/>
            <a:chOff x="2195736" y="1275606"/>
            <a:chExt cx="1728192" cy="2304256"/>
          </a:xfrm>
        </p:grpSpPr>
        <p:pic>
          <p:nvPicPr>
            <p:cNvPr id="9220" name="Picture 4" descr="https://pp.vk.me/c402828/v402828530/51b2/K5we4R_PT1w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5736" y="1275606"/>
              <a:ext cx="1728192" cy="230425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2267744" y="1779662"/>
              <a:ext cx="1584176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</a:rPr>
                <a:t>      Бульдог </a:t>
              </a:r>
            </a:p>
            <a:p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</a:rPr>
                <a:t>по кличке Дог</a:t>
              </a:r>
            </a:p>
          </p:txBody>
        </p:sp>
      </p:grpSp>
      <p:pic>
        <p:nvPicPr>
          <p:cNvPr id="9218" name="Picture 2" descr="http://s-marshak.ru/books/p/p01/p01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275606"/>
            <a:ext cx="1728192" cy="23042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1403648" y="411510"/>
            <a:ext cx="6912768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 </a:t>
            </a:r>
            <a:r>
              <a:rPr lang="ru-RU" sz="2400" b="1" dirty="0"/>
              <a:t>Укажи название английской</a:t>
            </a:r>
            <a:r>
              <a:rPr lang="en-US" sz="2400" b="1" dirty="0"/>
              <a:t> </a:t>
            </a:r>
            <a:r>
              <a:rPr lang="ru-RU" sz="2400" b="1" dirty="0"/>
              <a:t>народной песенки.</a:t>
            </a:r>
            <a:endParaRPr lang="ru-RU" sz="2000" b="1" dirty="0"/>
          </a:p>
        </p:txBody>
      </p:sp>
      <p:sp>
        <p:nvSpPr>
          <p:cNvPr id="4" name="Овал 3"/>
          <p:cNvSpPr/>
          <p:nvPr/>
        </p:nvSpPr>
        <p:spPr>
          <a:xfrm>
            <a:off x="539552" y="339502"/>
            <a:ext cx="720080" cy="57606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А1</a:t>
            </a:r>
          </a:p>
        </p:txBody>
      </p:sp>
      <p:sp>
        <p:nvSpPr>
          <p:cNvPr id="9" name="Овал 8"/>
          <p:cNvSpPr/>
          <p:nvPr/>
        </p:nvSpPr>
        <p:spPr>
          <a:xfrm>
            <a:off x="899592" y="3723878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1</a:t>
            </a:r>
          </a:p>
        </p:txBody>
      </p:sp>
      <p:sp>
        <p:nvSpPr>
          <p:cNvPr id="10" name="Овал 9"/>
          <p:cNvSpPr/>
          <p:nvPr/>
        </p:nvSpPr>
        <p:spPr>
          <a:xfrm>
            <a:off x="2699792" y="3723878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4644008" y="3723878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3</a:t>
            </a:r>
          </a:p>
        </p:txBody>
      </p:sp>
      <p:sp>
        <p:nvSpPr>
          <p:cNvPr id="12" name="Овал 11"/>
          <p:cNvSpPr/>
          <p:nvPr/>
        </p:nvSpPr>
        <p:spPr>
          <a:xfrm>
            <a:off x="6516216" y="3723878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635896" y="1995686"/>
            <a:ext cx="4032448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 без труда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03648" y="411510"/>
            <a:ext cx="6912768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 Без чего не сдвинешь воз?</a:t>
            </a:r>
          </a:p>
        </p:txBody>
      </p:sp>
      <p:sp>
        <p:nvSpPr>
          <p:cNvPr id="3" name="Овал 2"/>
          <p:cNvSpPr/>
          <p:nvPr/>
        </p:nvSpPr>
        <p:spPr>
          <a:xfrm>
            <a:off x="539552" y="339502"/>
            <a:ext cx="720080" cy="57606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А2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635896" y="1275606"/>
            <a:ext cx="4032448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 </a:t>
            </a:r>
            <a:r>
              <a:rPr lang="ru-RU" sz="3200" b="1" dirty="0"/>
              <a:t>без коня</a:t>
            </a:r>
            <a:endParaRPr lang="ru-RU" sz="2800" b="1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635896" y="2715766"/>
            <a:ext cx="4032448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     без колёс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635896" y="3435846"/>
            <a:ext cx="4032448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 без взрослых</a:t>
            </a:r>
          </a:p>
        </p:txBody>
      </p:sp>
      <p:sp>
        <p:nvSpPr>
          <p:cNvPr id="8" name="Овал 7"/>
          <p:cNvSpPr/>
          <p:nvPr/>
        </p:nvSpPr>
        <p:spPr>
          <a:xfrm>
            <a:off x="2699792" y="1275606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2699792" y="1995686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2699792" y="2715766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3</a:t>
            </a:r>
          </a:p>
        </p:txBody>
      </p:sp>
      <p:sp>
        <p:nvSpPr>
          <p:cNvPr id="11" name="Овал 10"/>
          <p:cNvSpPr/>
          <p:nvPr/>
        </p:nvSpPr>
        <p:spPr>
          <a:xfrm>
            <a:off x="2699792" y="3435846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635896" y="1995686"/>
            <a:ext cx="4032448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 с американского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03648" y="411510"/>
            <a:ext cx="691276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 С какого языка </a:t>
            </a:r>
            <a:r>
              <a:rPr lang="ru-RU" sz="2000" b="1" dirty="0" err="1"/>
              <a:t>Н.Гернет</a:t>
            </a:r>
            <a:r>
              <a:rPr lang="ru-RU" sz="2000" b="1" dirty="0"/>
              <a:t> и С.Гиппиус перевели песенку «</a:t>
            </a:r>
            <a:r>
              <a:rPr lang="ru-RU" sz="2000" b="1" dirty="0" err="1"/>
              <a:t>Сюзон</a:t>
            </a:r>
            <a:r>
              <a:rPr lang="ru-RU" sz="2000" b="1" dirty="0"/>
              <a:t> и мотылёк»?</a:t>
            </a:r>
          </a:p>
        </p:txBody>
      </p:sp>
      <p:sp>
        <p:nvSpPr>
          <p:cNvPr id="3" name="Овал 2"/>
          <p:cNvSpPr/>
          <p:nvPr/>
        </p:nvSpPr>
        <p:spPr>
          <a:xfrm>
            <a:off x="539552" y="339502"/>
            <a:ext cx="720080" cy="57606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А3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635896" y="1275606"/>
            <a:ext cx="4032448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 с немецкого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635896" y="3435846"/>
            <a:ext cx="4032448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 с французского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635896" y="2715766"/>
            <a:ext cx="4032448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 с английского</a:t>
            </a:r>
          </a:p>
        </p:txBody>
      </p:sp>
      <p:sp>
        <p:nvSpPr>
          <p:cNvPr id="8" name="Овал 7"/>
          <p:cNvSpPr/>
          <p:nvPr/>
        </p:nvSpPr>
        <p:spPr>
          <a:xfrm>
            <a:off x="2699792" y="1275606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2699792" y="1995686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2699792" y="2715766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3</a:t>
            </a:r>
          </a:p>
        </p:txBody>
      </p:sp>
      <p:sp>
        <p:nvSpPr>
          <p:cNvPr id="11" name="Овал 10"/>
          <p:cNvSpPr/>
          <p:nvPr/>
        </p:nvSpPr>
        <p:spPr>
          <a:xfrm>
            <a:off x="2699792" y="3435846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www.kniga.ru/upload/covers/b67/b6734220120ef6a42544cc3d5199f7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75606"/>
            <a:ext cx="1752285" cy="23042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1403648" y="339502"/>
            <a:ext cx="6912768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 В какой песенке рассказывается о девочке, которая не хотела учиться? </a:t>
            </a:r>
          </a:p>
        </p:txBody>
      </p:sp>
      <p:pic>
        <p:nvPicPr>
          <p:cNvPr id="9218" name="Picture 2" descr="http://s-marshak.ru/books/p/p01/p01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275606"/>
            <a:ext cx="1728192" cy="23042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2" name="Группа 19"/>
          <p:cNvGrpSpPr/>
          <p:nvPr/>
        </p:nvGrpSpPr>
        <p:grpSpPr>
          <a:xfrm>
            <a:off x="4067944" y="1275606"/>
            <a:ext cx="1728192" cy="2304256"/>
            <a:chOff x="5940152" y="1275606"/>
            <a:chExt cx="1728192" cy="2304256"/>
          </a:xfrm>
        </p:grpSpPr>
        <p:pic>
          <p:nvPicPr>
            <p:cNvPr id="9224" name="Picture 8" descr="http://img-fotki.yandex.ru/get/6400/17308394.138/0_74969_8d9acb5e_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1275606"/>
              <a:ext cx="1728192" cy="2304256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7" name="Скругленный прямоугольник 16"/>
            <p:cNvSpPr/>
            <p:nvPr/>
          </p:nvSpPr>
          <p:spPr>
            <a:xfrm>
              <a:off x="6516216" y="1347614"/>
              <a:ext cx="1130424" cy="79208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FF0066"/>
                  </a:solidFill>
                </a:rPr>
                <a:t>Знают мамы, знают дети</a:t>
              </a:r>
            </a:p>
          </p:txBody>
        </p:sp>
        <p:pic>
          <p:nvPicPr>
            <p:cNvPr id="9226" name="Picture 10" descr="http://img.findtm.ru/img/tz_registered_img/4/45933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2160" y="1347614"/>
              <a:ext cx="349041" cy="360039"/>
            </a:xfrm>
            <a:prstGeom prst="rect">
              <a:avLst/>
            </a:prstGeom>
            <a:noFill/>
          </p:spPr>
        </p:pic>
      </p:grpSp>
      <p:pic>
        <p:nvPicPr>
          <p:cNvPr id="9222" name="Picture 6" descr="http://knigirossii.ru/pictures/0/4350092_s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1275606"/>
            <a:ext cx="1728192" cy="23042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Овал 3"/>
          <p:cNvSpPr/>
          <p:nvPr/>
        </p:nvSpPr>
        <p:spPr>
          <a:xfrm>
            <a:off x="539552" y="339502"/>
            <a:ext cx="720080" cy="57606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В1</a:t>
            </a:r>
          </a:p>
        </p:txBody>
      </p:sp>
      <p:sp>
        <p:nvSpPr>
          <p:cNvPr id="9" name="Овал 8"/>
          <p:cNvSpPr/>
          <p:nvPr/>
        </p:nvSpPr>
        <p:spPr>
          <a:xfrm>
            <a:off x="899592" y="3723878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1</a:t>
            </a:r>
          </a:p>
        </p:txBody>
      </p:sp>
      <p:sp>
        <p:nvSpPr>
          <p:cNvPr id="10" name="Овал 9"/>
          <p:cNvSpPr/>
          <p:nvPr/>
        </p:nvSpPr>
        <p:spPr>
          <a:xfrm>
            <a:off x="2699792" y="3723878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4644008" y="3723878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3</a:t>
            </a:r>
          </a:p>
        </p:txBody>
      </p:sp>
      <p:sp>
        <p:nvSpPr>
          <p:cNvPr id="12" name="Овал 11"/>
          <p:cNvSpPr/>
          <p:nvPr/>
        </p:nvSpPr>
        <p:spPr>
          <a:xfrm>
            <a:off x="6516216" y="3723878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2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3419872" y="3435846"/>
            <a:ext cx="5400600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      детские народные песенки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419872" y="1275606"/>
            <a:ext cx="5400600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 загадки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419872" y="1995686"/>
            <a:ext cx="5400600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 авторские рассказы о животных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03648" y="411510"/>
            <a:ext cx="6912768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   </a:t>
            </a:r>
            <a:r>
              <a:rPr lang="ru-RU" sz="2800" b="1" dirty="0"/>
              <a:t>Что относится к фольклору?</a:t>
            </a:r>
            <a:endParaRPr lang="ru-RU" sz="2400" b="1" dirty="0"/>
          </a:p>
        </p:txBody>
      </p:sp>
      <p:sp>
        <p:nvSpPr>
          <p:cNvPr id="3" name="Овал 2"/>
          <p:cNvSpPr/>
          <p:nvPr/>
        </p:nvSpPr>
        <p:spPr>
          <a:xfrm>
            <a:off x="539552" y="339502"/>
            <a:ext cx="720080" cy="57606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С1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419872" y="2715766"/>
            <a:ext cx="5400600" cy="5040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 </a:t>
            </a:r>
            <a:r>
              <a:rPr lang="ru-RU" sz="2800" b="1" dirty="0" err="1"/>
              <a:t>потешки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2699792" y="1275606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2699792" y="1995686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2699792" y="2715766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3</a:t>
            </a:r>
          </a:p>
        </p:txBody>
      </p:sp>
      <p:sp>
        <p:nvSpPr>
          <p:cNvPr id="11" name="Овал 10"/>
          <p:cNvSpPr/>
          <p:nvPr/>
        </p:nvSpPr>
        <p:spPr>
          <a:xfrm>
            <a:off x="2699792" y="3435846"/>
            <a:ext cx="576064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55774" y="1635645"/>
          <a:ext cx="4114745" cy="18002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2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79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    А</a:t>
                      </a:r>
                      <a:r>
                        <a:rPr lang="ru-RU" sz="2000" baseline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    А2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    А3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    В1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    С1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609">
                <a:tc>
                  <a:txBody>
                    <a:bodyPr/>
                    <a:lstStyle/>
                    <a:p>
                      <a:r>
                        <a:rPr lang="ru-RU" sz="2400" b="1" dirty="0"/>
                        <a:t>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 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 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baseline="0" dirty="0"/>
                        <a:t>1,3,4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796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B050"/>
                          </a:solidFill>
                        </a:rPr>
                        <a:t>    1б.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B050"/>
                          </a:solidFill>
                        </a:rPr>
                        <a:t>   1б.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B050"/>
                          </a:solidFill>
                        </a:rPr>
                        <a:t>    1б.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B050"/>
                          </a:solidFill>
                        </a:rPr>
                        <a:t>   2б.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B050"/>
                          </a:solidFill>
                        </a:rPr>
                        <a:t>    3б.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35896" y="84355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Ключ к тесту: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71550"/>
            <a:ext cx="7416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48351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Ссылки на интернет ресурсы: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771550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2"/>
              </a:rPr>
              <a:t>http://s-marshak.ru/books/p/p01/p01_01.jpg</a:t>
            </a:r>
            <a:r>
              <a:rPr lang="ru-RU" sz="1200" dirty="0"/>
              <a:t> - перчатки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87574"/>
            <a:ext cx="6624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https://pp.vk.me/c402828/v402828530/51b2/K5we4R_PT1w.jpg</a:t>
            </a:r>
            <a:r>
              <a:rPr lang="ru-RU" sz="1200" dirty="0"/>
              <a:t> - бульдог по кличке Дог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20359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4"/>
              </a:rPr>
              <a:t>http://knigirossii.ru/pictures/0/4350092_sbig.jpg</a:t>
            </a:r>
            <a:r>
              <a:rPr lang="ru-RU" sz="1200" dirty="0"/>
              <a:t>  - </a:t>
            </a:r>
            <a:r>
              <a:rPr lang="ru-RU" sz="1200" dirty="0" err="1"/>
              <a:t>Сюзон</a:t>
            </a:r>
            <a:r>
              <a:rPr lang="ru-RU" sz="1200" dirty="0"/>
              <a:t> и мотылек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419622"/>
            <a:ext cx="7560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http://img-fotki.yandex.ru/get/6400/17308394.138/0_74969_8d9acb5e_L.jpg</a:t>
            </a:r>
            <a:r>
              <a:rPr lang="ru-RU" sz="1200" dirty="0"/>
              <a:t> - знают мамы, знают дети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635646"/>
            <a:ext cx="6318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http://www.kniga.ru/upload/covers/b67/b6734220120ef6a42544cc3d5199f75e.jpg</a:t>
            </a:r>
            <a:r>
              <a:rPr lang="ru-RU" sz="1200" dirty="0"/>
              <a:t> - храбрецы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971586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Литература:</a:t>
            </a:r>
          </a:p>
          <a:p>
            <a:r>
              <a:rPr lang="ru-RU" sz="1400" dirty="0"/>
              <a:t>Контрольно-измерительные материалы. Литературное чтение. 2 класс. Сост. </a:t>
            </a:r>
            <a:r>
              <a:rPr lang="ru-RU" sz="1400" dirty="0" err="1"/>
              <a:t>С.В.Кутявина</a:t>
            </a:r>
            <a:endParaRPr lang="ru-RU" sz="1400" dirty="0"/>
          </a:p>
        </p:txBody>
      </p:sp>
      <p:pic>
        <p:nvPicPr>
          <p:cNvPr id="10" name="Picture 2" descr="&amp;Kcy;&amp;Icy;&amp;Mcy; &amp;Lcy;&amp;icy;&amp;tcy;&amp;iecy;&amp;rcy;&amp;acy;&amp;tcy;&amp;ucy;&amp;rcy;&amp;ncy;&amp;ocy;&amp;iecy; &amp;chcy;&amp;tcy;&amp;iecy;&amp;ncy;&amp;icy;&amp;iecy; 2 &amp;kcy;&amp;lcy;. (&amp;Fcy;&amp;Gcy;&amp;Ocy;&amp;Scy;) /&amp;Kcy;&amp;ucy;&amp;tcy;&amp;yacy;&amp;vcy;&amp;icy;&amp;ncy;&amp;acy;.  &amp;horbar; &amp;Ucy;&amp;CHcy;&amp;IEcy;&amp;Bcy;&amp;Ncy;&amp;Icy;&amp;CHcy;&amp;IEcy;&amp;Kcy;.&amp;Rcy;&amp;Fcy; (&amp;ucy;&amp;chcy;&amp;iecy;&amp;bcy;&amp;ncy;&amp;acy;&amp;yacy; &amp;lcy;&amp;icy;&amp;tcy;&amp;iecy;&amp;rcy;&amp;acy;&amp;tcy;&amp;ucy;&amp;rcy;&amp;acy; &amp;vcy;&amp;scy;&amp;iecy;&amp;khcy; &amp;icy;&amp;zcy;&amp;dcy;&amp;acy;&amp;tcy;&amp;iecy;&amp;lcy;&amp;softcy;&amp;scy;&amp;tcy;&amp;vcy;)"/>
          <p:cNvPicPr>
            <a:picLocks noChangeAspect="1" noChangeArrowheads="1"/>
          </p:cNvPicPr>
          <p:nvPr/>
        </p:nvPicPr>
        <p:blipFill>
          <a:blip r:embed="rId7" cstate="print"/>
          <a:srcRect l="15120" r="16841"/>
          <a:stretch>
            <a:fillRect/>
          </a:stretch>
        </p:blipFill>
        <p:spPr bwMode="auto">
          <a:xfrm>
            <a:off x="7452320" y="2067694"/>
            <a:ext cx="342955" cy="5040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20" y="2643758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Ссылки на интернет-ресурсы</a:t>
            </a:r>
          </a:p>
          <a:p>
            <a:r>
              <a:rPr lang="en-US" sz="1200" dirty="0">
                <a:hlinkClick r:id="rId8"/>
              </a:rPr>
              <a:t>http://cdb-yaroslavl.ru/external/linch/literature/images/kniga.gif</a:t>
            </a:r>
            <a:r>
              <a:rPr lang="ru-RU" sz="1200" dirty="0"/>
              <a:t> </a:t>
            </a:r>
          </a:p>
          <a:p>
            <a:r>
              <a:rPr lang="en-US" sz="1200" dirty="0">
                <a:hlinkClick r:id="rId9"/>
              </a:rPr>
              <a:t>http://investbag.com/wp-content/uploads/2013/07/Poshlina-na-vvoz-russkih-knig-popolnit-bjudzhet-na-2-milliona-griven.jpg</a:t>
            </a:r>
            <a:r>
              <a:rPr lang="ru-RU" sz="1200" dirty="0"/>
              <a:t> </a:t>
            </a:r>
          </a:p>
          <a:p>
            <a:r>
              <a:rPr lang="en-US" sz="1200" dirty="0">
                <a:hlinkClick r:id="rId10"/>
              </a:rPr>
              <a:t>http://www.v3wall.com/wallpaper/1920_1200/1005/1920_1200_20100519021227120790.jpg</a:t>
            </a:r>
            <a:r>
              <a:rPr lang="ru-RU" sz="12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3723878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600" i="1" dirty="0">
                <a:solidFill>
                  <a:srgbClr val="990000"/>
                </a:solidFill>
                <a:latin typeface="Arial Black" pitchFamily="34" charset="0"/>
              </a:rPr>
              <a:t>Шаблон выполнен</a:t>
            </a:r>
          </a:p>
          <a:p>
            <a:pPr algn="ctr"/>
            <a:r>
              <a:rPr lang="ru-RU" sz="1600" i="1" dirty="0">
                <a:solidFill>
                  <a:srgbClr val="990000"/>
                </a:solidFill>
                <a:latin typeface="Arial Black" pitchFamily="34" charset="0"/>
              </a:rPr>
              <a:t>учителем иностранного языка</a:t>
            </a:r>
          </a:p>
          <a:p>
            <a:pPr algn="ctr"/>
            <a:r>
              <a:rPr lang="ru-RU" sz="1600" i="1" dirty="0">
                <a:solidFill>
                  <a:srgbClr val="990000"/>
                </a:solidFill>
                <a:latin typeface="Arial Black" pitchFamily="34" charset="0"/>
              </a:rPr>
              <a:t>МОУ СОШ №1 г. Камешково</a:t>
            </a:r>
          </a:p>
          <a:p>
            <a:pPr algn="ctr"/>
            <a:r>
              <a:rPr lang="ru-RU" sz="1600" i="1" dirty="0" err="1">
                <a:solidFill>
                  <a:srgbClr val="990000"/>
                </a:solidFill>
                <a:latin typeface="Arial Black" pitchFamily="34" charset="0"/>
              </a:rPr>
              <a:t>Шахториной</a:t>
            </a:r>
            <a:r>
              <a:rPr lang="ru-RU" sz="1600" i="1" dirty="0">
                <a:solidFill>
                  <a:srgbClr val="990000"/>
                </a:solidFill>
                <a:latin typeface="Arial Black" pitchFamily="34" charset="0"/>
              </a:rPr>
              <a:t> О. В.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493</Words>
  <Application>Microsoft Office PowerPoint</Application>
  <PresentationFormat>Экран (16:9)</PresentationFormat>
  <Paragraphs>94</Paragraphs>
  <Slides>9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 </cp:lastModifiedBy>
  <cp:revision>52</cp:revision>
  <dcterms:created xsi:type="dcterms:W3CDTF">2016-07-06T08:32:09Z</dcterms:created>
  <dcterms:modified xsi:type="dcterms:W3CDTF">2018-09-08T18:40:31Z</dcterms:modified>
</cp:coreProperties>
</file>