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72" r:id="rId5"/>
    <p:sldId id="271" r:id="rId6"/>
    <p:sldId id="273" r:id="rId7"/>
    <p:sldId id="256" r:id="rId8"/>
    <p:sldId id="274" r:id="rId9"/>
    <p:sldId id="275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8" r:id="rId19"/>
    <p:sldId id="269" r:id="rId20"/>
    <p:sldId id="270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D896A-CFAB-426F-BAEF-98D13D20E3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D12E-B8CE-4D52-A42C-092F71893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38219-919A-4DA9-8800-EB6C3D914868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7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D154F-61DA-4F02-837E-2317AD3E5E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6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329E-BC33-426F-A766-737FC314E5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BD42-8D15-4518-950A-CC1CAA24BCF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A01-1130-4A3E-B16F-1C68A58B9C8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F8F-A51A-464D-BA0D-4F7088EA94E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5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6D2-A8CB-4B0C-A206-0CB382F641C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3A10-8412-481C-B3AB-E672FA81DAB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9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329E-BC33-426F-A766-737FC314E5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BD42-8D15-4518-950A-CC1CAA24BCF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7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A2CA-EDD9-4794-A2E7-A10AF97CFDE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1DA5-AAC5-439D-817C-6C76533CD3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7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8A3D-C64B-4151-A406-8E1EC6833F9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1039-72EC-4329-B03A-AA9DD35E38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4AF7-691E-4B8A-A663-579A49E31A2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3D4F-8340-4164-B608-FA947457AC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1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4F80-C01E-4E88-A0F1-A2AA999EE8F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663B-23DA-442C-90E5-EE441EEA2C1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35AA-750E-42C4-AB6F-3F765675B5C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A528-243F-4E21-88E7-BE99B37A9AD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FFA4-5C89-454C-82EA-7F4DACC96BF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079-CEED-4C54-B081-66D0FD283A6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8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D0B-DB65-4696-B153-1D6125946D6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2D8-1C5D-40A2-9AC1-B3FC8D7B9D4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A2CA-EDD9-4794-A2E7-A10AF97CFDE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1DA5-AAC5-439D-817C-6C76533CD3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69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5161-E0CC-4066-B400-B719A4B58AD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09D9-8733-4302-9623-8767B6D72A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0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A01-1130-4A3E-B16F-1C68A58B9C8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F8F-A51A-464D-BA0D-4F7088EA94E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6D2-A8CB-4B0C-A206-0CB382F641C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3A10-8412-481C-B3AB-E672FA81DAB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329E-BC33-426F-A766-737FC314E5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BD42-8D15-4518-950A-CC1CAA24BCF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5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A2CA-EDD9-4794-A2E7-A10AF97CFDE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1DA5-AAC5-439D-817C-6C76533CD3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2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8A3D-C64B-4151-A406-8E1EC6833F9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1039-72EC-4329-B03A-AA9DD35E38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4AF7-691E-4B8A-A663-579A49E31A2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3D4F-8340-4164-B608-FA947457AC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4F80-C01E-4E88-A0F1-A2AA999EE8F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663B-23DA-442C-90E5-EE441EEA2C1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5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35AA-750E-42C4-AB6F-3F765675B5C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A528-243F-4E21-88E7-BE99B37A9AD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2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FFA4-5C89-454C-82EA-7F4DACC96BF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079-CEED-4C54-B081-66D0FD283A6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4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8A3D-C64B-4151-A406-8E1EC6833F9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1039-72EC-4329-B03A-AA9DD35E38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D0B-DB65-4696-B153-1D6125946D6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2D8-1C5D-40A2-9AC1-B3FC8D7B9D4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73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5161-E0CC-4066-B400-B719A4B58AD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09D9-8733-4302-9623-8767B6D72A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8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A01-1130-4A3E-B16F-1C68A58B9C8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F8F-A51A-464D-BA0D-4F7088EA94E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6D2-A8CB-4B0C-A206-0CB382F641C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3A10-8412-481C-B3AB-E672FA81DAB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51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329E-BC33-426F-A766-737FC314E55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BD42-8D15-4518-950A-CC1CAA24BCF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52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A2CA-EDD9-4794-A2E7-A10AF97CFDE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1DA5-AAC5-439D-817C-6C76533CD3E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71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8A3D-C64B-4151-A406-8E1EC6833F9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1039-72EC-4329-B03A-AA9DD35E38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55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4AF7-691E-4B8A-A663-579A49E31A2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3D4F-8340-4164-B608-FA947457AC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32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4F80-C01E-4E88-A0F1-A2AA999EE8F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663B-23DA-442C-90E5-EE441EEA2C1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6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35AA-750E-42C4-AB6F-3F765675B5C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A528-243F-4E21-88E7-BE99B37A9AD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8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4AF7-691E-4B8A-A663-579A49E31A2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3D4F-8340-4164-B608-FA947457AC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12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FFA4-5C89-454C-82EA-7F4DACC96BF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079-CEED-4C54-B081-66D0FD283A6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D0B-DB65-4696-B153-1D6125946D6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2D8-1C5D-40A2-9AC1-B3FC8D7B9D4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4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5161-E0CC-4066-B400-B719A4B58AD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09D9-8733-4302-9623-8767B6D72A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00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A01-1130-4A3E-B16F-1C68A58B9C8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F8F-A51A-464D-BA0D-4F7088EA94E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92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6D2-A8CB-4B0C-A206-0CB382F641C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3A10-8412-481C-B3AB-E672FA81DAB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4F80-C01E-4E88-A0F1-A2AA999EE8F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663B-23DA-442C-90E5-EE441EEA2C1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0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35AA-750E-42C4-AB6F-3F765675B5C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A528-243F-4E21-88E7-BE99B37A9AD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FFA4-5C89-454C-82EA-7F4DACC96BF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079-CEED-4C54-B081-66D0FD283A6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D0B-DB65-4696-B153-1D6125946D6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2D8-1C5D-40A2-9AC1-B3FC8D7B9D4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2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5161-E0CC-4066-B400-B719A4B58AD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09D9-8733-4302-9623-8767B6D72A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D2E23-D6D9-4995-A722-5590BC8D517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C4CC9-62FE-4D3A-B8A0-560954BCFF0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2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D2E23-D6D9-4995-A722-5590BC8D517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C4CC9-62FE-4D3A-B8A0-560954BCFF0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D2E23-D6D9-4995-A722-5590BC8D517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C4CC9-62FE-4D3A-B8A0-560954BCFF0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812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D2E23-D6D9-4995-A722-5590BC8D517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30.03.2016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C4CC9-62FE-4D3A-B8A0-560954BCFF0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601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2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ЗАПОМИНАЙ!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ПРИМЕТОЙ  ПРОШЕДШЕГО  ВРМЕНИ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ГЛАГОЛА  ЯВЛЯЕТСЯ  </a:t>
            </a:r>
            <a:r>
              <a:rPr lang="ru-RU" b="1" u="sng" dirty="0" smtClean="0">
                <a:solidFill>
                  <a:srgbClr val="002060"/>
                </a:solidFill>
              </a:rPr>
              <a:t>СУФФИКС  -Л-, </a:t>
            </a:r>
            <a:r>
              <a:rPr lang="ru-RU" b="1" dirty="0" smtClean="0">
                <a:solidFill>
                  <a:srgbClr val="002060"/>
                </a:solidFill>
              </a:rPr>
              <a:t>КОТОРЫЙ  ТАК  И  НАЗЫВАЮТ:  СУФФИКС  </a:t>
            </a:r>
            <a:r>
              <a:rPr lang="ru-RU" b="1" u="sng" dirty="0" smtClean="0">
                <a:solidFill>
                  <a:srgbClr val="002060"/>
                </a:solidFill>
              </a:rPr>
              <a:t>ПРОШЕДШЕГО  ВРЕМЕНИ  ГЛАГОЛА.</a:t>
            </a:r>
          </a:p>
          <a:p>
            <a:pPr>
              <a:buNone/>
            </a:pPr>
            <a:endParaRPr lang="ru-RU" b="1" u="sng" dirty="0">
              <a:solidFill>
                <a:srgbClr val="002060"/>
              </a:solidFill>
            </a:endParaRPr>
          </a:p>
          <a:p>
            <a:pPr>
              <a:buNone/>
            </a:pPr>
            <a:endParaRPr lang="ru-RU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ТАЯ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,   БЕГА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,   СПА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,  ЧИТА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  <a:p>
            <a:pPr>
              <a:buNone/>
            </a:pPr>
            <a:endParaRPr lang="ru-RU" b="1" u="sng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6290153" y="2373305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433029" y="2373305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017076" y="4544029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606541" y="4549583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313338" y="4503922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979142" y="4436542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836266" y="4436542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170462" y="4488594"/>
            <a:ext cx="276228" cy="1524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475978" y="4544029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870674" y="4544029"/>
            <a:ext cx="285752" cy="1428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!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500042"/>
            <a:ext cx="23812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58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СДЕЛАЙ   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СПАЛ- СПАЛИ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РЕШАЛ- РЕШАЛИ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СИДЕЛ- СИДЕЛИ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ИГРАЛ- ИГРАЛИ</a:t>
            </a: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В ПРОШЕДШЕМ  ВРЕМЕНИ  ГЛАГОЛЫ  ИЗМЕНЯЮТСЯ ПО ЧИСЛАМ.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вопрос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571744"/>
            <a:ext cx="9525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СДЕЛАЙ   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ПИСАЛ- ПИСАЛА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ШУМЕЛ- ШУМЕЛА- ШУМЕЛО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ИГРАЛ- ИГРАЛА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В ПРОШЕДШЕМ ВРЕМЕНИ  В ЕДИНСТВЕННОМ    ЧИСЛЕ ГЛАГОЛЫ ИЗМЕНЯЮТСЯ ПО РОДАМ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вопрос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285992"/>
            <a:ext cx="9525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94227-a28ba27d2c6b69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32656"/>
            <a:ext cx="6072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1857375"/>
            <a:ext cx="7572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Constantia" pitchFamily="18" charset="0"/>
              </a:rPr>
              <a:t>Прочитай текст.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>
              <a:solidFill>
                <a:prstClr val="black"/>
              </a:solidFill>
              <a:latin typeface="Constant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Constantia" pitchFamily="18" charset="0"/>
              </a:rPr>
              <a:t>Найди и выпиши  глаголы в форме прошедшего времени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>
              <a:solidFill>
                <a:prstClr val="black"/>
              </a:solidFill>
              <a:latin typeface="Constant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Constantia" pitchFamily="18" charset="0"/>
              </a:rPr>
              <a:t> Обозначь суффиксы.</a:t>
            </a:r>
          </a:p>
        </p:txBody>
      </p:sp>
      <p:pic>
        <p:nvPicPr>
          <p:cNvPr id="6" name="Picture 2" descr="K:\5714242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429125"/>
            <a:ext cx="2571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3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0006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    Маленький </a:t>
            </a:r>
            <a:r>
              <a:rPr lang="ru-RU" sz="3200" b="1" i="1" dirty="0" err="1">
                <a:solidFill>
                  <a:prstClr val="black"/>
                </a:solidFill>
                <a:latin typeface="Constantia" pitchFamily="18" charset="0"/>
              </a:rPr>
              <a:t>Шопен,садясь</a:t>
            </a: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 за фортепиано непременно гасил свечи и играл в  полной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темноте.   Он очень любил некоторые аккорды ,которые его детские пальцы ещё не  могли  брать.  Для того чтобы растя-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>
                <a:solidFill>
                  <a:prstClr val="black"/>
                </a:solidFill>
                <a:latin typeface="Constantia" pitchFamily="18" charset="0"/>
              </a:rPr>
              <a:t>нуть</a:t>
            </a: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 пальцы, мальчик придумал </a:t>
            </a:r>
            <a:r>
              <a:rPr lang="ru-RU" sz="3200" b="1" i="1" dirty="0" err="1">
                <a:solidFill>
                  <a:prstClr val="black"/>
                </a:solidFill>
                <a:latin typeface="Constantia" pitchFamily="18" charset="0"/>
              </a:rPr>
              <a:t>специаль</a:t>
            </a: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>
                <a:solidFill>
                  <a:prstClr val="black"/>
                </a:solidFill>
                <a:latin typeface="Constantia" pitchFamily="18" charset="0"/>
              </a:rPr>
              <a:t>ное</a:t>
            </a: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  приспособление. Оно  причиняло  ему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сильную  боль.  Несмотря на  это, юный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пианист носил его постоянно, не снимая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даже  ночью. Иногда  маленький  Шопен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onstantia" pitchFamily="18" charset="0"/>
              </a:rPr>
              <a:t>вскакивал  ночью и брал на фортепиано несколько аккордов.</a:t>
            </a:r>
          </a:p>
        </p:txBody>
      </p:sp>
    </p:spTree>
    <p:extLst>
      <p:ext uri="{BB962C8B-B14F-4D97-AF65-F5344CB8AC3E}">
        <p14:creationId xmlns:p14="http://schemas.microsoft.com/office/powerpoint/2010/main" val="25677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019290 h 1296"/>
              <a:gd name="T2" fmla="*/ 25400 w 5793"/>
              <a:gd name="T3" fmla="*/ 1920444 h 1296"/>
              <a:gd name="T4" fmla="*/ 101600 w 5793"/>
              <a:gd name="T5" fmla="*/ 1652146 h 1296"/>
              <a:gd name="T6" fmla="*/ 177800 w 5793"/>
              <a:gd name="T7" fmla="*/ 1454453 h 1296"/>
              <a:gd name="T8" fmla="*/ 330200 w 5793"/>
              <a:gd name="T9" fmla="*/ 1256761 h 1296"/>
              <a:gd name="T10" fmla="*/ 520700 w 5793"/>
              <a:gd name="T11" fmla="*/ 1101431 h 1296"/>
              <a:gd name="T12" fmla="*/ 596900 w 5793"/>
              <a:gd name="T13" fmla="*/ 1016705 h 1296"/>
              <a:gd name="T14" fmla="*/ 685800 w 5793"/>
              <a:gd name="T15" fmla="*/ 960222 h 1296"/>
              <a:gd name="T16" fmla="*/ 889000 w 5793"/>
              <a:gd name="T17" fmla="*/ 819013 h 1296"/>
              <a:gd name="T18" fmla="*/ 1028700 w 5793"/>
              <a:gd name="T19" fmla="*/ 790771 h 1296"/>
              <a:gd name="T20" fmla="*/ 1143000 w 5793"/>
              <a:gd name="T21" fmla="*/ 677804 h 1296"/>
              <a:gd name="T22" fmla="*/ 1409700 w 5793"/>
              <a:gd name="T23" fmla="*/ 578957 h 1296"/>
              <a:gd name="T24" fmla="*/ 2070100 w 5793"/>
              <a:gd name="T25" fmla="*/ 310660 h 1296"/>
              <a:gd name="T26" fmla="*/ 2222500 w 5793"/>
              <a:gd name="T27" fmla="*/ 268297 h 1296"/>
              <a:gd name="T28" fmla="*/ 2781300 w 5793"/>
              <a:gd name="T29" fmla="*/ 112967 h 1296"/>
              <a:gd name="T30" fmla="*/ 2984500 w 5793"/>
              <a:gd name="T31" fmla="*/ 70605 h 1296"/>
              <a:gd name="T32" fmla="*/ 3721100 w 5793"/>
              <a:gd name="T33" fmla="*/ 84725 h 1296"/>
              <a:gd name="T34" fmla="*/ 3860800 w 5793"/>
              <a:gd name="T35" fmla="*/ 127088 h 1296"/>
              <a:gd name="T36" fmla="*/ 4762500 w 5793"/>
              <a:gd name="T37" fmla="*/ 84725 h 1296"/>
              <a:gd name="T38" fmla="*/ 5130800 w 5793"/>
              <a:gd name="T39" fmla="*/ 42363 h 1296"/>
              <a:gd name="T40" fmla="*/ 5308600 w 5793"/>
              <a:gd name="T41" fmla="*/ 56484 h 1296"/>
              <a:gd name="T42" fmla="*/ 5346700 w 5793"/>
              <a:gd name="T43" fmla="*/ 98846 h 1296"/>
              <a:gd name="T44" fmla="*/ 5537200 w 5793"/>
              <a:gd name="T45" fmla="*/ 183572 h 1296"/>
              <a:gd name="T46" fmla="*/ 5918200 w 5793"/>
              <a:gd name="T47" fmla="*/ 197693 h 1296"/>
              <a:gd name="T48" fmla="*/ 6578601 w 5793"/>
              <a:gd name="T49" fmla="*/ 268297 h 1296"/>
              <a:gd name="T50" fmla="*/ 6832601 w 5793"/>
              <a:gd name="T51" fmla="*/ 353023 h 1296"/>
              <a:gd name="T52" fmla="*/ 7175501 w 5793"/>
              <a:gd name="T53" fmla="*/ 353023 h 1296"/>
              <a:gd name="T54" fmla="*/ 7239001 w 5793"/>
              <a:gd name="T55" fmla="*/ 381264 h 1296"/>
              <a:gd name="T56" fmla="*/ 7543801 w 5793"/>
              <a:gd name="T57" fmla="*/ 480111 h 1296"/>
              <a:gd name="T58" fmla="*/ 7848601 w 5793"/>
              <a:gd name="T59" fmla="*/ 593078 h 1296"/>
              <a:gd name="T60" fmla="*/ 7912101 w 5793"/>
              <a:gd name="T61" fmla="*/ 663683 h 1296"/>
              <a:gd name="T62" fmla="*/ 7975601 w 5793"/>
              <a:gd name="T63" fmla="*/ 720166 h 1296"/>
              <a:gd name="T64" fmla="*/ 8089901 w 5793"/>
              <a:gd name="T65" fmla="*/ 875496 h 1296"/>
              <a:gd name="T66" fmla="*/ 8242301 w 5793"/>
              <a:gd name="T67" fmla="*/ 1115552 h 1296"/>
              <a:gd name="T68" fmla="*/ 8331201 w 5793"/>
              <a:gd name="T69" fmla="*/ 1157914 h 1296"/>
              <a:gd name="T70" fmla="*/ 8420101 w 5793"/>
              <a:gd name="T71" fmla="*/ 1214398 h 1296"/>
              <a:gd name="T72" fmla="*/ 8496301 w 5793"/>
              <a:gd name="T73" fmla="*/ 1270882 h 1296"/>
              <a:gd name="T74" fmla="*/ 8737601 w 5793"/>
              <a:gd name="T75" fmla="*/ 1397970 h 1296"/>
              <a:gd name="T76" fmla="*/ 8813801 w 5793"/>
              <a:gd name="T77" fmla="*/ 1454453 h 1296"/>
              <a:gd name="T78" fmla="*/ 8928101 w 5793"/>
              <a:gd name="T79" fmla="*/ 1553300 h 1296"/>
              <a:gd name="T80" fmla="*/ 9055101 w 5793"/>
              <a:gd name="T81" fmla="*/ 1793355 h 1296"/>
              <a:gd name="T82" fmla="*/ 9182101 w 5793"/>
              <a:gd name="T83" fmla="*/ 1934564 h 1296"/>
              <a:gd name="T84" fmla="*/ 8470901 w 5793"/>
              <a:gd name="T85" fmla="*/ 2061653 h 1296"/>
              <a:gd name="T86" fmla="*/ 6489700 w 5793"/>
              <a:gd name="T87" fmla="*/ 2033411 h 1296"/>
              <a:gd name="T88" fmla="*/ 4483100 w 5793"/>
              <a:gd name="T89" fmla="*/ 2019290 h 1296"/>
              <a:gd name="T90" fmla="*/ 419100 w 5793"/>
              <a:gd name="T91" fmla="*/ 2005169 h 1296"/>
              <a:gd name="T92" fmla="*/ 0 w 5793"/>
              <a:gd name="T93" fmla="*/ 1934564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rot="10800000" vert="eaVert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136" name="12344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AutoShape 4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428625" y="-1035050"/>
            <a:ext cx="9572625" cy="836612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5876925"/>
            <a:ext cx="6769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6000" b="1" i="1">
                <a:solidFill>
                  <a:srgbClr val="250CB8"/>
                </a:solidFill>
              </a:rPr>
              <a:t>Работа с книгой</a:t>
            </a:r>
            <a:endParaRPr lang="ru-RU" sz="6000" b="1" i="1">
              <a:solidFill>
                <a:srgbClr val="250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50"/>
            <a:ext cx="8229600" cy="1143000"/>
          </a:xfrm>
        </p:spPr>
        <p:txBody>
          <a:bodyPr/>
          <a:lstStyle/>
          <a:p>
            <a:pPr algn="ctr"/>
            <a:r>
              <a:rPr lang="ru-RU" sz="9600" b="1" i="1" smtClean="0">
                <a:solidFill>
                  <a:srgbClr val="FF0000"/>
                </a:solidFill>
              </a:rPr>
              <a:t>Итоги урока: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428750" y="1571625"/>
            <a:ext cx="5786438" cy="45005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4429125" y="335756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44" name="Прямоугольник 5"/>
          <p:cNvSpPr>
            <a:spLocks noChangeArrowheads="1"/>
          </p:cNvSpPr>
          <p:nvPr/>
        </p:nvSpPr>
        <p:spPr bwMode="auto">
          <a:xfrm>
            <a:off x="2071688" y="2286000"/>
            <a:ext cx="450056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ЧТО ТАКОЕ ГЛАГОЛ</a:t>
            </a:r>
            <a:r>
              <a:rPr lang="kk-KZ" b="1" i="1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k-KZ" b="1" i="1" dirty="0" smtClean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ВРЕМЕНА ГЛАГОЛОВ</a:t>
            </a:r>
            <a:endParaRPr lang="en-US" b="1" i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k-KZ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СУФФИКС  </a:t>
            </a:r>
            <a:r>
              <a:rPr lang="en-US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kk-KZ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ПРОШЕДШЕГО  ВРЕМЕ</a:t>
            </a:r>
            <a:r>
              <a:rPr lang="ru-RU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kk-KZ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И  ГЛАГОЛА</a:t>
            </a:r>
            <a:endParaRPr lang="en-US" b="1" i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РОДОВЫЕ ОКОНЧАНИЯ ГЛАГОЛОВ</a:t>
            </a:r>
            <a:endParaRPr lang="en-US" b="1" i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knigi-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8"/>
            <a:ext cx="37861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7904" y="2924175"/>
            <a:ext cx="5184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Constantia" pitchFamily="18" charset="0"/>
              </a:rPr>
              <a:t>с.111 </a:t>
            </a:r>
            <a:r>
              <a:rPr lang="ru-RU" sz="6000" b="1" i="1" dirty="0" smtClean="0">
                <a:solidFill>
                  <a:srgbClr val="7030A0"/>
                </a:solidFill>
                <a:latin typeface="Constantia" pitchFamily="18" charset="0"/>
              </a:rPr>
              <a:t>упр. </a:t>
            </a:r>
            <a:r>
              <a:rPr lang="ru-RU" sz="6000" b="1" i="1" dirty="0" smtClean="0">
                <a:solidFill>
                  <a:srgbClr val="7030A0"/>
                </a:solidFill>
                <a:latin typeface="Constantia" pitchFamily="18" charset="0"/>
              </a:rPr>
              <a:t>359</a:t>
            </a:r>
            <a:endParaRPr lang="ru-RU" sz="60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Три</a:t>
            </a:r>
            <a:r>
              <a:rPr lang="ru-RU" sz="6600" u="sng" dirty="0" smtClean="0">
                <a:solidFill>
                  <a:srgbClr val="FF0000"/>
                </a:solidFill>
              </a:rPr>
              <a:t>д</a:t>
            </a:r>
            <a:r>
              <a:rPr lang="ru-RU" sz="6600" dirty="0" smtClean="0">
                <a:solidFill>
                  <a:srgbClr val="FFFF00"/>
                </a:solidFill>
              </a:rPr>
              <a:t>цатое марта.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Кла</a:t>
            </a:r>
            <a:r>
              <a:rPr lang="ru-RU" sz="6600" u="sng" dirty="0" smtClean="0">
                <a:solidFill>
                  <a:srgbClr val="FF0000"/>
                </a:solidFill>
              </a:rPr>
              <a:t>сс</a:t>
            </a:r>
            <a:r>
              <a:rPr lang="ru-RU" sz="6600" dirty="0" smtClean="0">
                <a:solidFill>
                  <a:srgbClr val="FFFF00"/>
                </a:solidFill>
              </a:rPr>
              <a:t>ная р</a:t>
            </a:r>
            <a:r>
              <a:rPr lang="ru-RU" sz="6600" u="sng" dirty="0" smtClean="0">
                <a:solidFill>
                  <a:srgbClr val="FF0000"/>
                </a:solidFill>
              </a:rPr>
              <a:t>а</a:t>
            </a:r>
            <a:r>
              <a:rPr lang="ru-RU" sz="6600" dirty="0" smtClean="0">
                <a:solidFill>
                  <a:srgbClr val="FFFF00"/>
                </a:solidFill>
              </a:rPr>
              <a:t>бота.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Picture 1" descr="K:\0b0f33b51db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186783"/>
            <a:ext cx="3134693" cy="33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3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" y="1563449"/>
            <a:ext cx="885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26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0"/>
            <a:ext cx="2571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6708913" cy="127635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Минутка чистописания.</a:t>
            </a:r>
          </a:p>
        </p:txBody>
      </p:sp>
      <p:pic>
        <p:nvPicPr>
          <p:cNvPr id="6" name="Picture 6" descr="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57764">
            <a:off x="5945480" y="3819967"/>
            <a:ext cx="295116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2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Тема: «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Суффикс –л- в глаголах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прошедшего времени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3861048"/>
            <a:ext cx="78516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Составитель: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ГБОУ СОШ № 491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Белко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Г.С.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Цель урока:</a:t>
            </a:r>
            <a:br>
              <a:rPr lang="ru-RU" sz="3600" i="1" dirty="0" smtClean="0">
                <a:solidFill>
                  <a:srgbClr val="7030A0"/>
                </a:solidFill>
              </a:rPr>
            </a:br>
            <a:r>
              <a:rPr lang="ru-RU" sz="3600" i="1" dirty="0" smtClean="0">
                <a:solidFill>
                  <a:srgbClr val="7030A0"/>
                </a:solidFill>
              </a:rPr>
              <a:t>закрепить знания обучающихся о глаголе</a:t>
            </a:r>
            <a:r>
              <a:rPr lang="kk-KZ" sz="3600" i="1" dirty="0" smtClean="0">
                <a:solidFill>
                  <a:srgbClr val="7030A0"/>
                </a:solidFill>
              </a:rPr>
              <a:t>.</a:t>
            </a:r>
            <a:endParaRPr lang="ru-RU" sz="3600" i="1" dirty="0" smtClean="0">
              <a:solidFill>
                <a:srgbClr val="7030A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Задачи урока:</a:t>
            </a:r>
          </a:p>
          <a:p>
            <a:r>
              <a:rPr lang="ru-RU" sz="3600" i="1" dirty="0" smtClean="0">
                <a:solidFill>
                  <a:srgbClr val="7030A0"/>
                </a:solidFill>
              </a:rPr>
              <a:t>1. Знать определение глагола..</a:t>
            </a:r>
          </a:p>
          <a:p>
            <a:r>
              <a:rPr lang="ru-RU" sz="3600" i="1" dirty="0">
                <a:solidFill>
                  <a:srgbClr val="7030A0"/>
                </a:solidFill>
              </a:rPr>
              <a:t>2</a:t>
            </a:r>
            <a:r>
              <a:rPr lang="ru-RU" sz="3600" i="1" dirty="0" smtClean="0">
                <a:solidFill>
                  <a:srgbClr val="7030A0"/>
                </a:solidFill>
              </a:rPr>
              <a:t>. Определять морфологические признаки глагола.</a:t>
            </a:r>
          </a:p>
          <a:p>
            <a:r>
              <a:rPr lang="ru-RU" sz="3600" i="1" dirty="0" smtClean="0">
                <a:solidFill>
                  <a:srgbClr val="7030A0"/>
                </a:solidFill>
              </a:rPr>
              <a:t>3. Определять морфемный признак глаголов прошедшего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340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Повторение изученного на прошлом уроке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643063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latin typeface="Constantia" pitchFamily="18" charset="0"/>
              </a:rPr>
              <a:t>  </a:t>
            </a:r>
            <a:r>
              <a:rPr lang="ru-RU" sz="3600" b="1" i="1" dirty="0">
                <a:latin typeface="Constantia" pitchFamily="18" charset="0"/>
              </a:rPr>
              <a:t>1. Глагол-это…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2390468"/>
            <a:ext cx="892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latin typeface="Constantia" pitchFamily="18" charset="0"/>
              </a:rPr>
              <a:t>2.</a:t>
            </a:r>
            <a:r>
              <a:rPr lang="kk-KZ" sz="3600" b="1" i="1" dirty="0">
                <a:latin typeface="Constantia" pitchFamily="18" charset="0"/>
              </a:rPr>
              <a:t>Глаголы </a:t>
            </a:r>
            <a:r>
              <a:rPr lang="kk-KZ" sz="3600" b="1" i="1" dirty="0" smtClean="0">
                <a:latin typeface="Constantia" pitchFamily="18" charset="0"/>
              </a:rPr>
              <a:t>изменяются по </a:t>
            </a:r>
            <a:r>
              <a:rPr lang="ru-RU" sz="3600" b="1" i="1" dirty="0" smtClean="0">
                <a:latin typeface="Constantia" pitchFamily="18" charset="0"/>
              </a:rPr>
              <a:t>…</a:t>
            </a:r>
            <a:endParaRPr lang="ru-RU" sz="3600" b="1" i="1" dirty="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3196989"/>
            <a:ext cx="8643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latin typeface="Constantia" pitchFamily="18" charset="0"/>
              </a:rPr>
              <a:t>3.Глаголы в прошедшем времени в                                                   </a:t>
            </a:r>
            <a:r>
              <a:rPr lang="ru-RU" sz="3600" b="1" i="1" dirty="0" err="1">
                <a:latin typeface="Constantia" pitchFamily="18" charset="0"/>
              </a:rPr>
              <a:t>ед.ч</a:t>
            </a:r>
            <a:r>
              <a:rPr lang="ru-RU" sz="3600" b="1" i="1" dirty="0" smtClean="0">
                <a:latin typeface="Constantia" pitchFamily="18" charset="0"/>
              </a:rPr>
              <a:t>. изменяются по …</a:t>
            </a:r>
            <a:endParaRPr lang="ru-RU" sz="3600" b="1" i="1" dirty="0">
              <a:latin typeface="Constantia" pitchFamily="18" charset="0"/>
            </a:endParaRPr>
          </a:p>
          <a:p>
            <a:r>
              <a:rPr lang="ru-RU" sz="3600" b="1" i="1" dirty="0">
                <a:latin typeface="Constantia" pitchFamily="18" charset="0"/>
              </a:rPr>
              <a:t>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71437" y="4653136"/>
            <a:ext cx="8929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latin typeface="Constantia" pitchFamily="18" charset="0"/>
              </a:rPr>
              <a:t>   4</a:t>
            </a:r>
            <a:r>
              <a:rPr lang="ru-RU" sz="3600" b="1" i="1" dirty="0" smtClean="0">
                <a:latin typeface="Constantia" pitchFamily="18" charset="0"/>
              </a:rPr>
              <a:t>. В предложении глагол чаще всего бывает …</a:t>
            </a:r>
            <a:endParaRPr lang="ru-RU" sz="36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39755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Распредели слова по группам. Обоснуй.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472518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КНИГА,  ЖЁЛТЫЙ,  БЕГАТЬ,</a:t>
            </a:r>
          </a:p>
          <a:p>
            <a:pPr>
              <a:buNone/>
            </a:pP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ПЯТЁРКА,  ЧИТАЛ, КРАСИВЫЙ,</a:t>
            </a:r>
          </a:p>
          <a:p>
            <a:pPr>
              <a:buNone/>
            </a:pP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ПЕРЕШИТЬ,  ЛЕС,  ТЁПЛЫЙ, СЛЕПИТЬ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арандаш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572008"/>
            <a:ext cx="952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ПРОВЕРЬ  СЕБЯ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254461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СУЩ.                           ПРИЛ.                        ГЛАГ.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КНИГА                       ЖЁЛТЫЙ                  БЕГАТЬ,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ПЯТЁРКА                  КРАСИВЫЙ             ЧИТАЛ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ЛЕС                              ТЁПЛЫЙ                  ПЕРЕШИТЬ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СЛЕПИТЬ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ES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666750" cy="60007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4400" y="47251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4800" b="1" dirty="0" smtClean="0">
                <a:solidFill>
                  <a:srgbClr val="FF0000"/>
                </a:solidFill>
              </a:rPr>
              <a:t>НАЙДИТЕ  ЛИШНИЙ  ГЛАГОЛ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ЗАПОМИНАЙ!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63" y="2332037"/>
            <a:ext cx="8786874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ФОРМА  ПРОШЕДШЕГО  ВРЕМЕНИ  ГЛАГОЛА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ПОКАЗЫВАЕТ,  ЧТО  </a:t>
            </a:r>
            <a:r>
              <a:rPr lang="ru-RU" b="1" u="sng" dirty="0" smtClean="0">
                <a:solidFill>
                  <a:srgbClr val="002060"/>
                </a:solidFill>
              </a:rPr>
              <a:t>ДЕЙСТВИЕ </a:t>
            </a:r>
            <a:r>
              <a:rPr lang="ru-RU" b="1" dirty="0" smtClean="0">
                <a:solidFill>
                  <a:srgbClr val="002060"/>
                </a:solidFill>
              </a:rPr>
              <a:t> ПРОИСХОДИЛО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ИЛИ ПРОИЗОШЛО   </a:t>
            </a:r>
            <a:r>
              <a:rPr lang="ru-RU" b="1" u="sng" dirty="0" smtClean="0">
                <a:solidFill>
                  <a:srgbClr val="002060"/>
                </a:solidFill>
              </a:rPr>
              <a:t>ДО МОМЕНТА  РЕЧИ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(ДО  ТОГО,  КАК  О  НЁМ  ЗАГОВОРИЛИ)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!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500042"/>
            <a:ext cx="23812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349</Words>
  <Application>Microsoft Office PowerPoint</Application>
  <PresentationFormat>Экран (4:3)</PresentationFormat>
  <Paragraphs>82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Поток</vt:lpstr>
      <vt:lpstr>1_Поток</vt:lpstr>
      <vt:lpstr>2_Поток</vt:lpstr>
      <vt:lpstr>3_Поток</vt:lpstr>
      <vt:lpstr>Презентация PowerPoint</vt:lpstr>
      <vt:lpstr>Тридцатое марта. Классная работа.</vt:lpstr>
      <vt:lpstr>Минутка чистописания.</vt:lpstr>
      <vt:lpstr> Тема: «Суффикс –л- в глаголах прошедшего времени»</vt:lpstr>
      <vt:lpstr>Цель урока: закрепить знания обучающихся о глаголе.</vt:lpstr>
      <vt:lpstr>Повторение изученного на прошлом уроке.</vt:lpstr>
      <vt:lpstr>Распредели слова по группам. Обоснуй.</vt:lpstr>
      <vt:lpstr>ПРОВЕРЬ  СЕБЯ</vt:lpstr>
      <vt:lpstr>ЗАПОМИНАЙ!</vt:lpstr>
      <vt:lpstr>ЗАПОМИНАЙ!</vt:lpstr>
      <vt:lpstr>СДЕЛАЙ   ВЫВОД:</vt:lpstr>
      <vt:lpstr>СДЕЛАЙ   ВЫВОД: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урока: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  ГЛАГОЛА</dc:title>
  <dc:creator>кал</dc:creator>
  <cp:lastModifiedBy>Школа</cp:lastModifiedBy>
  <cp:revision>15</cp:revision>
  <dcterms:created xsi:type="dcterms:W3CDTF">2009-12-10T15:37:08Z</dcterms:created>
  <dcterms:modified xsi:type="dcterms:W3CDTF">2016-03-30T08:24:16Z</dcterms:modified>
</cp:coreProperties>
</file>