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90" r:id="rId4"/>
    <p:sldId id="291" r:id="rId5"/>
    <p:sldId id="292" r:id="rId6"/>
    <p:sldId id="293" r:id="rId7"/>
    <p:sldId id="294" r:id="rId8"/>
    <p:sldId id="286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48" autoAdjust="0"/>
    <p:restoredTop sz="94660"/>
  </p:normalViewPr>
  <p:slideViewPr>
    <p:cSldViewPr>
      <p:cViewPr>
        <p:scale>
          <a:sx n="70" d="100"/>
          <a:sy n="70" d="100"/>
        </p:scale>
        <p:origin x="-1068" y="-4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5143500"/>
          </a:xfrm>
          <a:prstGeom prst="frame">
            <a:avLst>
              <a:gd name="adj1" fmla="val 2395"/>
            </a:avLst>
          </a:prstGeom>
          <a:blipFill>
            <a:blip r:embed="rId13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verniedruzaj.ucoz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verniedruzaj.ucoz.ru/screenshot3/tm_igra.png" TargetMode="External"/><Relationship Id="rId3" Type="http://schemas.openxmlformats.org/officeDocument/2006/relationships/hyperlink" Target="http://wfiles.brothersoft.com/g/green_early_summer_60531-1400x1050.jpg" TargetMode="External"/><Relationship Id="rId7" Type="http://schemas.openxmlformats.org/officeDocument/2006/relationships/hyperlink" Target="http://online-letters.ru/" TargetMode="External"/><Relationship Id="rId2" Type="http://schemas.openxmlformats.org/officeDocument/2006/relationships/hyperlink" Target="http://www.playcast.ru/uploads/2015/07/27/14479748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uft.ru/children/18.png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funforkids.ru/pictures/leopold/leopold15.gif" TargetMode="External"/><Relationship Id="rId10" Type="http://schemas.openxmlformats.org/officeDocument/2006/relationships/slide" Target="slide2.xml"/><Relationship Id="rId4" Type="http://schemas.openxmlformats.org/officeDocument/2006/relationships/hyperlink" Target="http://www.playcast.ru/uploads/2015/08/11/14653200.png" TargetMode="External"/><Relationship Id="rId9" Type="http://schemas.openxmlformats.org/officeDocument/2006/relationships/hyperlink" Target="http://didaktor.ru/shablon-didakticheskoj-igry-isprav-oshibk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hlinkClick r:id="rId2"/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322" y="115416"/>
            <a:ext cx="1953801" cy="1313326"/>
          </a:xfrm>
          <a:prstGeom prst="rect">
            <a:avLst/>
          </a:prstGeo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Управляющая кнопка: сведения 4">
            <a:hlinkClick r:id="" action="ppaction://hlinkshowjump?jump=lastslide" highlightClick="1"/>
          </p:cNvPr>
          <p:cNvSpPr/>
          <p:nvPr/>
        </p:nvSpPr>
        <p:spPr>
          <a:xfrm>
            <a:off x="8215338" y="4357700"/>
            <a:ext cx="714380" cy="571504"/>
          </a:xfrm>
          <a:prstGeom prst="actionButtonInformatio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www.playcast.ru/uploads/2015/07/27/1447974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000100" y="3776933"/>
            <a:ext cx="1371126" cy="1080833"/>
          </a:xfrm>
          <a:prstGeom prst="rect">
            <a:avLst/>
          </a:prstGeom>
          <a:noFill/>
        </p:spPr>
      </p:pic>
      <p:pic>
        <p:nvPicPr>
          <p:cNvPr id="8198" name="Picture 6" descr="http://x-lines.ru/letters/i/cyrillicscript/0444/0e0e11/52/0/4nkpbqgosuembwf44gbpbqgto9emmwcb4n7pbcgtthopbqgosxeabwfordtebr3y4gbpdygoszem5wfo4n5pdrqtoyoy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2071684"/>
            <a:ext cx="8184743" cy="785818"/>
          </a:xfrm>
          <a:prstGeom prst="rect">
            <a:avLst/>
          </a:prstGeom>
          <a:noFill/>
        </p:spPr>
      </p:pic>
      <p:pic>
        <p:nvPicPr>
          <p:cNvPr id="8200" name="Picture 8" descr="http://x-lines.ru/letters/i/cyrillicscript/0444/000000/60/0/4n97bxty4gypdy6to8eadwf44n9pbxgtocopdd6os9eazwf44gbo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70" y="2786064"/>
            <a:ext cx="4819650" cy="619126"/>
          </a:xfrm>
          <a:prstGeom prst="rect">
            <a:avLst/>
          </a:prstGeom>
          <a:noFill/>
        </p:spPr>
      </p:pic>
      <p:pic>
        <p:nvPicPr>
          <p:cNvPr id="8202" name="Picture 10" descr="http://x-lines.ru/letters/i/cyrillicscript/0444/000000/58/0/rmekdwf54n9pbcsosdeabwf74gf7bpjy4gy7bq6oz5emfwfore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57356" y="1214428"/>
            <a:ext cx="6300831" cy="1000132"/>
          </a:xfrm>
          <a:prstGeom prst="rect">
            <a:avLst/>
          </a:prstGeom>
          <a:noFill/>
        </p:spPr>
      </p:pic>
      <p:pic>
        <p:nvPicPr>
          <p:cNvPr id="8204" name="Picture 12" descr="http://x-lines.ru/letters/i/cyrillicscript/0444/000000/60/0/goopbqsozxembwcb4gyo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00892" y="3714758"/>
            <a:ext cx="1885950" cy="400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8139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5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Правила игры</a:t>
            </a:r>
            <a:endParaRPr lang="ru-RU" sz="4800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24"/>
            <a:ext cx="8229600" cy="37479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14000"/>
              </a:lnSpc>
              <a:buNone/>
            </a:pPr>
            <a:r>
              <a:rPr lang="ru-RU" sz="2800" b="1" dirty="0" smtClean="0">
                <a:ln w="3175">
                  <a:noFill/>
                </a:ln>
                <a:solidFill>
                  <a:srgbClr val="008000"/>
                </a:solidFill>
                <a:latin typeface="+mj-lt"/>
                <a:ea typeface="+mj-ea"/>
                <a:cs typeface="+mj-cs"/>
              </a:rPr>
              <a:t>К каждому из героев мультфильма </a:t>
            </a:r>
          </a:p>
          <a:p>
            <a:pPr marL="0" indent="0" algn="ctr">
              <a:lnSpc>
                <a:spcPct val="114000"/>
              </a:lnSpc>
              <a:buNone/>
            </a:pPr>
            <a:r>
              <a:rPr lang="ru-RU" sz="2800" b="1" dirty="0" smtClean="0">
                <a:ln w="3175">
                  <a:noFill/>
                </a:ln>
                <a:solidFill>
                  <a:srgbClr val="008000"/>
                </a:solidFill>
                <a:latin typeface="+mj-lt"/>
                <a:ea typeface="+mj-ea"/>
                <a:cs typeface="+mj-cs"/>
              </a:rPr>
              <a:t>«Кот Леопольд» присоединена карточка </a:t>
            </a:r>
          </a:p>
          <a:p>
            <a:pPr marL="0" indent="0" algn="ctr">
              <a:lnSpc>
                <a:spcPct val="114000"/>
              </a:lnSpc>
              <a:buNone/>
            </a:pPr>
            <a:r>
              <a:rPr lang="ru-RU" sz="2800" b="1" dirty="0" smtClean="0">
                <a:ln w="3175">
                  <a:noFill/>
                </a:ln>
                <a:solidFill>
                  <a:srgbClr val="008000"/>
                </a:solidFill>
                <a:latin typeface="+mj-lt"/>
                <a:ea typeface="+mj-ea"/>
                <a:cs typeface="+mj-cs"/>
              </a:rPr>
              <a:t>со словарным словом. </a:t>
            </a:r>
          </a:p>
          <a:p>
            <a:pPr marL="0" indent="0" algn="ctr">
              <a:lnSpc>
                <a:spcPct val="114000"/>
              </a:lnSpc>
              <a:buNone/>
            </a:pPr>
            <a:r>
              <a:rPr lang="ru-RU" sz="2800" b="1" dirty="0" smtClean="0">
                <a:ln w="3175">
                  <a:noFill/>
                </a:ln>
                <a:solidFill>
                  <a:srgbClr val="008000"/>
                </a:solidFill>
                <a:latin typeface="+mj-lt"/>
                <a:ea typeface="+mj-ea"/>
                <a:cs typeface="+mj-cs"/>
              </a:rPr>
              <a:t>Карточки движутся вместе с героями. </a:t>
            </a:r>
          </a:p>
          <a:p>
            <a:pPr marL="0" indent="0" algn="ctr">
              <a:lnSpc>
                <a:spcPct val="114000"/>
              </a:lnSpc>
              <a:buNone/>
            </a:pPr>
            <a:r>
              <a:rPr lang="ru-RU" sz="2800" b="1" dirty="0" smtClean="0">
                <a:ln w="3175">
                  <a:noFill/>
                </a:ln>
                <a:solidFill>
                  <a:srgbClr val="008000"/>
                </a:solidFill>
                <a:latin typeface="+mj-lt"/>
                <a:ea typeface="+mj-ea"/>
                <a:cs typeface="+mj-cs"/>
              </a:rPr>
              <a:t>Вам нужно успеть найти нужные слова и кликнуть мышью по карточке. Если вы ответите неверно,</a:t>
            </a:r>
          </a:p>
          <a:p>
            <a:pPr marL="0" indent="0" algn="ctr">
              <a:lnSpc>
                <a:spcPct val="114000"/>
              </a:lnSpc>
              <a:buNone/>
            </a:pPr>
            <a:r>
              <a:rPr lang="ru-RU" sz="2800" b="1" dirty="0" smtClean="0">
                <a:ln w="3175">
                  <a:noFill/>
                </a:ln>
                <a:solidFill>
                  <a:srgbClr val="008000"/>
                </a:solidFill>
                <a:latin typeface="+mj-lt"/>
                <a:ea typeface="+mj-ea"/>
                <a:cs typeface="+mj-cs"/>
              </a:rPr>
              <a:t> то слово </a:t>
            </a:r>
            <a:r>
              <a:rPr lang="ru-RU" sz="2800" b="1" dirty="0" smtClean="0">
                <a:ln w="3175">
                  <a:noFill/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«покраснеет».</a:t>
            </a:r>
          </a:p>
          <a:p>
            <a:pPr marL="0" indent="0" algn="ctr">
              <a:lnSpc>
                <a:spcPct val="114000"/>
              </a:lnSpc>
              <a:buNone/>
            </a:pPr>
            <a:r>
              <a:rPr lang="ru-RU" sz="2800" b="1" dirty="0" smtClean="0">
                <a:ln w="3175">
                  <a:noFill/>
                </a:ln>
                <a:solidFill>
                  <a:srgbClr val="008000"/>
                </a:solidFill>
                <a:latin typeface="+mj-lt"/>
                <a:ea typeface="+mj-ea"/>
                <a:cs typeface="+mj-cs"/>
              </a:rPr>
              <a:t>Успехов в игре!</a:t>
            </a:r>
            <a:endParaRPr lang="ru-RU" sz="2800" b="1" dirty="0">
              <a:ln w="3175">
                <a:noFill/>
              </a:ln>
              <a:solidFill>
                <a:srgbClr val="008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357158" y="4500576"/>
            <a:ext cx="428628" cy="357190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-3500494" y="3739143"/>
            <a:ext cx="3429024" cy="1190061"/>
            <a:chOff x="714348" y="3500444"/>
            <a:chExt cx="3429024" cy="1190061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714348" y="371475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п</a:t>
              </a:r>
              <a:r>
                <a:rPr lang="ru-RU" sz="3200" dirty="0" smtClean="0">
                  <a:solidFill>
                    <a:srgbClr val="FF0000"/>
                  </a:solidFill>
                </a:rPr>
                <a:t>е</a:t>
              </a:r>
              <a:r>
                <a:rPr lang="ru-RU" sz="3200" dirty="0" smtClean="0"/>
                <a:t>нал</a:t>
              </a:r>
              <a:endParaRPr lang="ru-RU" sz="3200" dirty="0"/>
            </a:p>
          </p:txBody>
        </p:sp>
        <p:pic>
          <p:nvPicPr>
            <p:cNvPr id="25" name="Рисунок 24" descr="leopold15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71802" y="3500444"/>
              <a:ext cx="1071570" cy="1190061"/>
            </a:xfrm>
            <a:prstGeom prst="rect">
              <a:avLst/>
            </a:prstGeom>
          </p:spPr>
        </p:pic>
      </p:grpSp>
      <p:grpSp>
        <p:nvGrpSpPr>
          <p:cNvPr id="26" name="Группа 25"/>
          <p:cNvGrpSpPr/>
          <p:nvPr/>
        </p:nvGrpSpPr>
        <p:grpSpPr>
          <a:xfrm>
            <a:off x="-3571932" y="1248820"/>
            <a:ext cx="3500462" cy="1108616"/>
            <a:chOff x="357158" y="1071552"/>
            <a:chExt cx="3500462" cy="1108616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357158" y="121442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м</a:t>
              </a:r>
              <a:r>
                <a:rPr lang="ru-RU" sz="3200" dirty="0" smtClean="0">
                  <a:solidFill>
                    <a:srgbClr val="FF0000"/>
                  </a:solidFill>
                </a:rPr>
                <a:t>е</a:t>
              </a:r>
              <a:r>
                <a:rPr lang="ru-RU" sz="3200" dirty="0" smtClean="0"/>
                <a:t>дведь</a:t>
              </a:r>
              <a:endParaRPr lang="ru-RU" sz="3200" dirty="0"/>
            </a:p>
          </p:txBody>
        </p:sp>
        <p:pic>
          <p:nvPicPr>
            <p:cNvPr id="28" name="Picture 2" descr="http://www.playcast.ru/uploads/2015/08/11/14653200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2643174" y="1071552"/>
              <a:ext cx="1214446" cy="1108616"/>
            </a:xfrm>
            <a:prstGeom prst="rect">
              <a:avLst/>
            </a:prstGeom>
            <a:noFill/>
          </p:spPr>
        </p:pic>
      </p:grpSp>
      <p:grpSp>
        <p:nvGrpSpPr>
          <p:cNvPr id="29" name="Группа 28"/>
          <p:cNvGrpSpPr/>
          <p:nvPr/>
        </p:nvGrpSpPr>
        <p:grpSpPr>
          <a:xfrm>
            <a:off x="-3643370" y="2428874"/>
            <a:ext cx="3214710" cy="1333509"/>
            <a:chOff x="571472" y="2143122"/>
            <a:chExt cx="3214710" cy="1333509"/>
          </a:xfrm>
        </p:grpSpPr>
        <p:pic>
          <p:nvPicPr>
            <p:cNvPr id="30" name="Picture 4" descr="http://suft.ru/children/1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6050" y="2143122"/>
              <a:ext cx="1000132" cy="1333509"/>
            </a:xfrm>
            <a:prstGeom prst="rect">
              <a:avLst/>
            </a:prstGeom>
            <a:noFill/>
          </p:spPr>
        </p:pic>
        <p:sp>
          <p:nvSpPr>
            <p:cNvPr id="31" name="Скругленный прямоугольник 30"/>
            <p:cNvSpPr/>
            <p:nvPr/>
          </p:nvSpPr>
          <p:spPr>
            <a:xfrm>
              <a:off x="571472" y="2428874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</a:rPr>
                <a:t>помидор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-3500494" y="3739143"/>
            <a:ext cx="3429024" cy="1190061"/>
            <a:chOff x="714348" y="3500444"/>
            <a:chExt cx="3429024" cy="1190061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714348" y="371475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п.нал</a:t>
              </a:r>
              <a:endParaRPr lang="ru-RU" sz="3200" dirty="0"/>
            </a:p>
          </p:txBody>
        </p:sp>
        <p:pic>
          <p:nvPicPr>
            <p:cNvPr id="2" name="Рисунок 1" descr="leopold15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71802" y="3500444"/>
              <a:ext cx="1071570" cy="1190061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/>
        </p:nvGrpSpPr>
        <p:grpSpPr>
          <a:xfrm>
            <a:off x="-3571932" y="1248820"/>
            <a:ext cx="3500462" cy="1108616"/>
            <a:chOff x="357158" y="1071552"/>
            <a:chExt cx="3500462" cy="1108616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57158" y="121442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err="1" smtClean="0"/>
                <a:t>м.дведь</a:t>
              </a:r>
              <a:endParaRPr lang="ru-RU" sz="3200" dirty="0"/>
            </a:p>
          </p:txBody>
        </p:sp>
        <p:pic>
          <p:nvPicPr>
            <p:cNvPr id="4" name="Picture 2" descr="http://www.playcast.ru/uploads/2015/08/11/14653200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2643174" y="1071552"/>
              <a:ext cx="1214446" cy="1108616"/>
            </a:xfrm>
            <a:prstGeom prst="rect">
              <a:avLst/>
            </a:prstGeom>
            <a:noFill/>
          </p:spPr>
        </p:pic>
      </p:grpSp>
      <p:sp>
        <p:nvSpPr>
          <p:cNvPr id="7" name="Скругленный прямоугольник 6"/>
          <p:cNvSpPr/>
          <p:nvPr/>
        </p:nvSpPr>
        <p:spPr>
          <a:xfrm>
            <a:off x="500034" y="214296"/>
            <a:ext cx="8358246" cy="78581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Какие слова пишутся с буквой 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-3643370" y="2428874"/>
            <a:ext cx="3214710" cy="1333509"/>
            <a:chOff x="571472" y="2143122"/>
            <a:chExt cx="3214710" cy="1333509"/>
          </a:xfrm>
        </p:grpSpPr>
        <p:pic>
          <p:nvPicPr>
            <p:cNvPr id="3" name="Picture 4" descr="http://suft.ru/children/1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6050" y="2143122"/>
              <a:ext cx="1000132" cy="1333509"/>
            </a:xfrm>
            <a:prstGeom prst="rect">
              <a:avLst/>
            </a:prstGeom>
            <a:noFill/>
          </p:spPr>
        </p:pic>
        <p:sp>
          <p:nvSpPr>
            <p:cNvPr id="9" name="Скругленный прямоугольник 8"/>
            <p:cNvSpPr/>
            <p:nvPr/>
          </p:nvSpPr>
          <p:spPr>
            <a:xfrm>
              <a:off x="571472" y="2428874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err="1" smtClean="0"/>
                <a:t>пом.дор</a:t>
              </a:r>
              <a:endParaRPr lang="ru-RU" sz="3200" dirty="0"/>
            </a:p>
          </p:txBody>
        </p:sp>
      </p:grpSp>
      <p:sp>
        <p:nvSpPr>
          <p:cNvPr id="32" name="Стрелка вправо 31">
            <a:hlinkClick r:id="" action="ppaction://hlinkshowjump?jump=nextslide"/>
          </p:cNvPr>
          <p:cNvSpPr/>
          <p:nvPr/>
        </p:nvSpPr>
        <p:spPr>
          <a:xfrm>
            <a:off x="357158" y="4500576"/>
            <a:ext cx="428628" cy="357190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6 -0.00247 L 1.11857 -0.00494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0" y="-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54 -0.00371 L 1.12622 0.00185 " pathEditMode="relative" rAng="0" ptsTypes="AA">
                                      <p:cBhvr>
                                        <p:cTn id="8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00" y="3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00648 L 1.11094 0.00093 " pathEditMode="relative" rAng="0" ptsTypes="AA">
                                      <p:cBhvr>
                                        <p:cTn id="10" dur="1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00" y="4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6 -0.00247 L 1.11857 -0.00494 " pathEditMode="relative" rAng="0" ptsTypes="AA">
                                      <p:cBhvr>
                                        <p:cTn id="12" dur="1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0" y="-1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54 -0.00371 L 1.12622 0.00185 " pathEditMode="relative" rAng="0" ptsTypes="AA">
                                      <p:cBhvr>
                                        <p:cTn id="14" dur="1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00" y="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00648 L 1.11094 0.00093 " pathEditMode="relative" rAng="0" ptsTypes="AA">
                                      <p:cBhvr>
                                        <p:cTn id="16" dur="1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00" y="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22"/>
          <p:cNvGrpSpPr/>
          <p:nvPr/>
        </p:nvGrpSpPr>
        <p:grpSpPr>
          <a:xfrm>
            <a:off x="-3500494" y="3739143"/>
            <a:ext cx="3429024" cy="1190061"/>
            <a:chOff x="714348" y="3500444"/>
            <a:chExt cx="3429024" cy="1190061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714348" y="371475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</a:rPr>
                <a:t>ж</a:t>
              </a:r>
              <a:r>
                <a:rPr lang="ru-RU" sz="3200" dirty="0" smtClean="0">
                  <a:solidFill>
                    <a:srgbClr val="FF0000"/>
                  </a:solidFill>
                </a:rPr>
                <a:t>и</a:t>
              </a:r>
              <a:r>
                <a:rPr lang="ru-RU" sz="3200" dirty="0" smtClean="0">
                  <a:solidFill>
                    <a:schemeClr val="tx1"/>
                  </a:solidFill>
                </a:rPr>
                <a:t>лище</a:t>
              </a:r>
              <a:endParaRPr lang="ru-RU" sz="3200" dirty="0">
                <a:solidFill>
                  <a:schemeClr val="tx1"/>
                </a:solidFill>
              </a:endParaRPr>
            </a:p>
          </p:txBody>
        </p:sp>
        <p:pic>
          <p:nvPicPr>
            <p:cNvPr id="25" name="Рисунок 24" descr="leopold15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71802" y="3500444"/>
              <a:ext cx="1071570" cy="1190061"/>
            </a:xfrm>
            <a:prstGeom prst="rect">
              <a:avLst/>
            </a:prstGeom>
          </p:spPr>
        </p:pic>
      </p:grpSp>
      <p:grpSp>
        <p:nvGrpSpPr>
          <p:cNvPr id="8" name="Группа 25"/>
          <p:cNvGrpSpPr/>
          <p:nvPr/>
        </p:nvGrpSpPr>
        <p:grpSpPr>
          <a:xfrm>
            <a:off x="-3571932" y="1248820"/>
            <a:ext cx="3500462" cy="1108616"/>
            <a:chOff x="357158" y="1071552"/>
            <a:chExt cx="3500462" cy="1108616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357158" y="121442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</a:rPr>
                <a:t>дежурный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  <p:pic>
          <p:nvPicPr>
            <p:cNvPr id="28" name="Picture 2" descr="http://www.playcast.ru/uploads/2015/08/11/14653200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2643174" y="1071552"/>
              <a:ext cx="1214446" cy="1108616"/>
            </a:xfrm>
            <a:prstGeom prst="rect">
              <a:avLst/>
            </a:prstGeom>
            <a:noFill/>
          </p:spPr>
        </p:pic>
      </p:grpSp>
      <p:grpSp>
        <p:nvGrpSpPr>
          <p:cNvPr id="11" name="Группа 28"/>
          <p:cNvGrpSpPr/>
          <p:nvPr/>
        </p:nvGrpSpPr>
        <p:grpSpPr>
          <a:xfrm>
            <a:off x="-3643370" y="2428874"/>
            <a:ext cx="3214710" cy="1333509"/>
            <a:chOff x="571472" y="2143122"/>
            <a:chExt cx="3214710" cy="1333509"/>
          </a:xfrm>
        </p:grpSpPr>
        <p:pic>
          <p:nvPicPr>
            <p:cNvPr id="30" name="Picture 4" descr="http://suft.ru/children/1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6050" y="2143122"/>
              <a:ext cx="1000132" cy="1333509"/>
            </a:xfrm>
            <a:prstGeom prst="rect">
              <a:avLst/>
            </a:prstGeom>
            <a:noFill/>
          </p:spPr>
        </p:pic>
        <p:sp>
          <p:nvSpPr>
            <p:cNvPr id="31" name="Скругленный прямоугольник 30"/>
            <p:cNvSpPr/>
            <p:nvPr/>
          </p:nvSpPr>
          <p:spPr>
            <a:xfrm>
              <a:off x="571472" y="2428874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</a:rPr>
                <a:t>д</a:t>
              </a:r>
              <a:r>
                <a:rPr lang="ru-RU" sz="3200" dirty="0" smtClean="0">
                  <a:solidFill>
                    <a:srgbClr val="FF0000"/>
                  </a:solidFill>
                </a:rPr>
                <a:t>и</a:t>
              </a:r>
              <a:r>
                <a:rPr lang="ru-RU" sz="3200" dirty="0" smtClean="0">
                  <a:solidFill>
                    <a:schemeClr val="tx1"/>
                  </a:solidFill>
                </a:rPr>
                <a:t>ректор</a:t>
              </a:r>
              <a:endParaRPr lang="ru-RU" sz="3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Группа 12"/>
          <p:cNvGrpSpPr/>
          <p:nvPr/>
        </p:nvGrpSpPr>
        <p:grpSpPr>
          <a:xfrm>
            <a:off x="-3500494" y="3714758"/>
            <a:ext cx="3429024" cy="1190061"/>
            <a:chOff x="714348" y="3500444"/>
            <a:chExt cx="3429024" cy="1190061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714348" y="371475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err="1" smtClean="0"/>
                <a:t>ж.лище</a:t>
              </a:r>
              <a:endParaRPr lang="ru-RU" sz="3200" dirty="0"/>
            </a:p>
          </p:txBody>
        </p:sp>
        <p:pic>
          <p:nvPicPr>
            <p:cNvPr id="2" name="Рисунок 1" descr="leopold15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71802" y="3500444"/>
              <a:ext cx="1071570" cy="1190061"/>
            </a:xfrm>
            <a:prstGeom prst="rect">
              <a:avLst/>
            </a:prstGeom>
          </p:spPr>
        </p:pic>
      </p:grpSp>
      <p:grpSp>
        <p:nvGrpSpPr>
          <p:cNvPr id="13" name="Группа 10"/>
          <p:cNvGrpSpPr/>
          <p:nvPr/>
        </p:nvGrpSpPr>
        <p:grpSpPr>
          <a:xfrm>
            <a:off x="-3571932" y="1248820"/>
            <a:ext cx="3500462" cy="1108616"/>
            <a:chOff x="357158" y="1071552"/>
            <a:chExt cx="3500462" cy="1108616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57158" y="121442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err="1" smtClean="0"/>
                <a:t>д.журный</a:t>
              </a:r>
              <a:endParaRPr lang="ru-RU" sz="3200" dirty="0"/>
            </a:p>
          </p:txBody>
        </p:sp>
        <p:pic>
          <p:nvPicPr>
            <p:cNvPr id="4" name="Picture 2" descr="http://www.playcast.ru/uploads/2015/08/11/14653200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2643174" y="1071552"/>
              <a:ext cx="1214446" cy="1108616"/>
            </a:xfrm>
            <a:prstGeom prst="rect">
              <a:avLst/>
            </a:prstGeom>
            <a:noFill/>
          </p:spPr>
        </p:pic>
      </p:grpSp>
      <p:sp>
        <p:nvSpPr>
          <p:cNvPr id="7" name="Скругленный прямоугольник 6"/>
          <p:cNvSpPr/>
          <p:nvPr/>
        </p:nvSpPr>
        <p:spPr>
          <a:xfrm>
            <a:off x="500034" y="214296"/>
            <a:ext cx="8358246" cy="78581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Какие слова пишутся с буквой </a:t>
            </a:r>
            <a:r>
              <a:rPr lang="ru-RU" sz="3200" dirty="0" smtClean="0">
                <a:solidFill>
                  <a:srgbClr val="FF0000"/>
                </a:solidFill>
              </a:rPr>
              <a:t>И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grpSp>
        <p:nvGrpSpPr>
          <p:cNvPr id="14" name="Группа 11"/>
          <p:cNvGrpSpPr/>
          <p:nvPr/>
        </p:nvGrpSpPr>
        <p:grpSpPr>
          <a:xfrm>
            <a:off x="-3643370" y="2452687"/>
            <a:ext cx="3214710" cy="1333509"/>
            <a:chOff x="571472" y="2143122"/>
            <a:chExt cx="3214710" cy="1333509"/>
          </a:xfrm>
        </p:grpSpPr>
        <p:pic>
          <p:nvPicPr>
            <p:cNvPr id="3" name="Picture 4" descr="http://suft.ru/children/1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6050" y="2143122"/>
              <a:ext cx="1000132" cy="1333509"/>
            </a:xfrm>
            <a:prstGeom prst="rect">
              <a:avLst/>
            </a:prstGeom>
            <a:noFill/>
          </p:spPr>
        </p:pic>
        <p:sp>
          <p:nvSpPr>
            <p:cNvPr id="9" name="Скругленный прямоугольник 8"/>
            <p:cNvSpPr/>
            <p:nvPr/>
          </p:nvSpPr>
          <p:spPr>
            <a:xfrm>
              <a:off x="571472" y="2428874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д.ректор</a:t>
              </a:r>
              <a:endParaRPr lang="ru-RU" sz="3200" dirty="0"/>
            </a:p>
          </p:txBody>
        </p:sp>
      </p:grpSp>
      <p:sp>
        <p:nvSpPr>
          <p:cNvPr id="32" name="Стрелка вправо 31">
            <a:hlinkClick r:id="" action="ppaction://hlinkshowjump?jump=nextslide"/>
          </p:cNvPr>
          <p:cNvSpPr/>
          <p:nvPr/>
        </p:nvSpPr>
        <p:spPr>
          <a:xfrm>
            <a:off x="357158" y="4500576"/>
            <a:ext cx="428628" cy="357190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6 -0.00247 L 1.11857 -0.00494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0" y="-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54 -0.00371 L 1.12622 0.00185 " pathEditMode="relative" rAng="0" ptsTypes="AA">
                                      <p:cBhvr>
                                        <p:cTn id="8" dur="1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00" y="3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00648 L 1.11094 0.00093 " pathEditMode="relative" rAng="0" ptsTypes="AA">
                                      <p:cBhvr>
                                        <p:cTn id="10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00" y="4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6 -0.00247 L 1.11857 -0.00494 " pathEditMode="relative" rAng="0" ptsTypes="AA">
                                      <p:cBhvr>
                                        <p:cTn id="12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0" y="-1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54 -0.00371 L 1.12622 0.00185 " pathEditMode="relative" rAng="0" ptsTypes="AA">
                                      <p:cBhvr>
                                        <p:cTn id="14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00" y="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00648 L 1.11094 0.00093 " pathEditMode="relative" rAng="0" ptsTypes="AA">
                                      <p:cBhvr>
                                        <p:cTn id="16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00" y="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22"/>
          <p:cNvGrpSpPr/>
          <p:nvPr/>
        </p:nvGrpSpPr>
        <p:grpSpPr>
          <a:xfrm>
            <a:off x="-3500494" y="3739143"/>
            <a:ext cx="3429024" cy="1190061"/>
            <a:chOff x="714348" y="3500444"/>
            <a:chExt cx="3429024" cy="1190061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714348" y="371475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</a:rPr>
                <a:t>завод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  <p:pic>
          <p:nvPicPr>
            <p:cNvPr id="25" name="Рисунок 24" descr="leopold15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71802" y="3500444"/>
              <a:ext cx="1071570" cy="1190061"/>
            </a:xfrm>
            <a:prstGeom prst="rect">
              <a:avLst/>
            </a:prstGeom>
          </p:spPr>
        </p:pic>
      </p:grpSp>
      <p:grpSp>
        <p:nvGrpSpPr>
          <p:cNvPr id="8" name="Группа 25"/>
          <p:cNvGrpSpPr/>
          <p:nvPr/>
        </p:nvGrpSpPr>
        <p:grpSpPr>
          <a:xfrm>
            <a:off x="-3571932" y="1248820"/>
            <a:ext cx="3500462" cy="1108616"/>
            <a:chOff x="357158" y="1071552"/>
            <a:chExt cx="3500462" cy="1108616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357158" y="121442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д</a:t>
              </a:r>
              <a:r>
                <a:rPr lang="ru-RU" sz="3200" dirty="0" smtClean="0">
                  <a:solidFill>
                    <a:srgbClr val="FF0000"/>
                  </a:solidFill>
                </a:rPr>
                <a:t>о</a:t>
              </a:r>
              <a:r>
                <a:rPr lang="ru-RU" sz="3200" dirty="0" smtClean="0"/>
                <a:t>верие</a:t>
              </a:r>
              <a:endParaRPr lang="ru-RU" sz="3200" dirty="0"/>
            </a:p>
          </p:txBody>
        </p:sp>
        <p:pic>
          <p:nvPicPr>
            <p:cNvPr id="28" name="Picture 2" descr="http://www.playcast.ru/uploads/2015/08/11/14653200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2643174" y="1071552"/>
              <a:ext cx="1214446" cy="1108616"/>
            </a:xfrm>
            <a:prstGeom prst="rect">
              <a:avLst/>
            </a:prstGeom>
            <a:noFill/>
          </p:spPr>
        </p:pic>
      </p:grpSp>
      <p:grpSp>
        <p:nvGrpSpPr>
          <p:cNvPr id="11" name="Группа 28"/>
          <p:cNvGrpSpPr/>
          <p:nvPr/>
        </p:nvGrpSpPr>
        <p:grpSpPr>
          <a:xfrm>
            <a:off x="-3643370" y="2428874"/>
            <a:ext cx="3214710" cy="1333509"/>
            <a:chOff x="571472" y="2143122"/>
            <a:chExt cx="3214710" cy="1333509"/>
          </a:xfrm>
        </p:grpSpPr>
        <p:pic>
          <p:nvPicPr>
            <p:cNvPr id="30" name="Picture 4" descr="http://suft.ru/children/1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6050" y="2143122"/>
              <a:ext cx="1000132" cy="1333509"/>
            </a:xfrm>
            <a:prstGeom prst="rect">
              <a:avLst/>
            </a:prstGeom>
            <a:noFill/>
          </p:spPr>
        </p:pic>
        <p:sp>
          <p:nvSpPr>
            <p:cNvPr id="31" name="Скругленный прямоугольник 30"/>
            <p:cNvSpPr/>
            <p:nvPr/>
          </p:nvSpPr>
          <p:spPr>
            <a:xfrm>
              <a:off x="571472" y="2428874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</a:rPr>
                <a:t>с</a:t>
              </a:r>
              <a:r>
                <a:rPr lang="ru-RU" sz="3200" dirty="0" smtClean="0">
                  <a:solidFill>
                    <a:srgbClr val="FF0000"/>
                  </a:solidFill>
                </a:rPr>
                <a:t>о</a:t>
              </a:r>
              <a:r>
                <a:rPr lang="ru-RU" sz="3200" dirty="0" smtClean="0">
                  <a:solidFill>
                    <a:schemeClr val="tx1"/>
                  </a:solidFill>
                </a:rPr>
                <a:t>лдат</a:t>
              </a:r>
              <a:endParaRPr lang="ru-RU" sz="3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Группа 12"/>
          <p:cNvGrpSpPr/>
          <p:nvPr/>
        </p:nvGrpSpPr>
        <p:grpSpPr>
          <a:xfrm>
            <a:off x="-3500494" y="3739143"/>
            <a:ext cx="3429024" cy="1190061"/>
            <a:chOff x="714348" y="3500444"/>
            <a:chExt cx="3429024" cy="1190061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714348" y="371475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err="1" smtClean="0"/>
                <a:t>з.вод</a:t>
              </a:r>
              <a:endParaRPr lang="ru-RU" sz="3200" dirty="0"/>
            </a:p>
          </p:txBody>
        </p:sp>
        <p:pic>
          <p:nvPicPr>
            <p:cNvPr id="2" name="Рисунок 1" descr="leopold15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71802" y="3500444"/>
              <a:ext cx="1071570" cy="1190061"/>
            </a:xfrm>
            <a:prstGeom prst="rect">
              <a:avLst/>
            </a:prstGeom>
          </p:spPr>
        </p:pic>
      </p:grpSp>
      <p:grpSp>
        <p:nvGrpSpPr>
          <p:cNvPr id="13" name="Группа 10"/>
          <p:cNvGrpSpPr/>
          <p:nvPr/>
        </p:nvGrpSpPr>
        <p:grpSpPr>
          <a:xfrm>
            <a:off x="-3571932" y="1248820"/>
            <a:ext cx="3500462" cy="1108616"/>
            <a:chOff x="357158" y="1071552"/>
            <a:chExt cx="3500462" cy="1108616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57158" y="121442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err="1" smtClean="0"/>
                <a:t>д.верие</a:t>
              </a:r>
              <a:endParaRPr lang="ru-RU" sz="3200" dirty="0"/>
            </a:p>
          </p:txBody>
        </p:sp>
        <p:pic>
          <p:nvPicPr>
            <p:cNvPr id="4" name="Picture 2" descr="http://www.playcast.ru/uploads/2015/08/11/14653200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2643174" y="1071552"/>
              <a:ext cx="1214446" cy="1108616"/>
            </a:xfrm>
            <a:prstGeom prst="rect">
              <a:avLst/>
            </a:prstGeom>
            <a:noFill/>
          </p:spPr>
        </p:pic>
      </p:grpSp>
      <p:sp>
        <p:nvSpPr>
          <p:cNvPr id="7" name="Скругленный прямоугольник 6"/>
          <p:cNvSpPr/>
          <p:nvPr/>
        </p:nvSpPr>
        <p:spPr>
          <a:xfrm>
            <a:off x="500034" y="214296"/>
            <a:ext cx="8358246" cy="78581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Какие слова пишутся с буквой 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grpSp>
        <p:nvGrpSpPr>
          <p:cNvPr id="14" name="Группа 11"/>
          <p:cNvGrpSpPr/>
          <p:nvPr/>
        </p:nvGrpSpPr>
        <p:grpSpPr>
          <a:xfrm>
            <a:off x="-3643370" y="2452687"/>
            <a:ext cx="3214710" cy="1333509"/>
            <a:chOff x="571472" y="2143122"/>
            <a:chExt cx="3214710" cy="1333509"/>
          </a:xfrm>
        </p:grpSpPr>
        <p:pic>
          <p:nvPicPr>
            <p:cNvPr id="3" name="Picture 4" descr="http://suft.ru/children/1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6050" y="2143122"/>
              <a:ext cx="1000132" cy="1333509"/>
            </a:xfrm>
            <a:prstGeom prst="rect">
              <a:avLst/>
            </a:prstGeom>
            <a:noFill/>
          </p:spPr>
        </p:pic>
        <p:sp>
          <p:nvSpPr>
            <p:cNvPr id="9" name="Скругленный прямоугольник 8"/>
            <p:cNvSpPr/>
            <p:nvPr/>
          </p:nvSpPr>
          <p:spPr>
            <a:xfrm>
              <a:off x="571472" y="2428874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err="1" smtClean="0"/>
                <a:t>с.лдат</a:t>
              </a:r>
              <a:endParaRPr lang="ru-RU" sz="3200" dirty="0"/>
            </a:p>
          </p:txBody>
        </p:sp>
      </p:grpSp>
      <p:sp>
        <p:nvSpPr>
          <p:cNvPr id="32" name="Стрелка вправо 31">
            <a:hlinkClick r:id="" action="ppaction://hlinkshowjump?jump=nextslide"/>
          </p:cNvPr>
          <p:cNvSpPr/>
          <p:nvPr/>
        </p:nvSpPr>
        <p:spPr>
          <a:xfrm>
            <a:off x="357158" y="4500576"/>
            <a:ext cx="428628" cy="357190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6 -0.00247 L 1.11857 -0.00494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0" y="-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54 -0.00371 L 1.12622 0.00185 " pathEditMode="relative" rAng="0" ptsTypes="AA">
                                      <p:cBhvr>
                                        <p:cTn id="8" dur="1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00" y="3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00648 L 1.11094 0.00093 " pathEditMode="relative" rAng="0" ptsTypes="AA">
                                      <p:cBhvr>
                                        <p:cTn id="10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00" y="4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6 -0.00247 L 1.11857 -0.00494 " pathEditMode="relative" rAng="0" ptsTypes="AA">
                                      <p:cBhvr>
                                        <p:cTn id="12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0" y="-1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54 -0.00371 L 1.12622 0.00185 " pathEditMode="relative" rAng="0" ptsTypes="AA">
                                      <p:cBhvr>
                                        <p:cTn id="14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00" y="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00648 L 1.11094 0.00093 " pathEditMode="relative" rAng="0" ptsTypes="AA">
                                      <p:cBhvr>
                                        <p:cTn id="16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00" y="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22"/>
          <p:cNvGrpSpPr/>
          <p:nvPr/>
        </p:nvGrpSpPr>
        <p:grpSpPr>
          <a:xfrm>
            <a:off x="-3500494" y="3739143"/>
            <a:ext cx="3429024" cy="1190061"/>
            <a:chOff x="714348" y="3500444"/>
            <a:chExt cx="3429024" cy="1190061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714348" y="371475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кв</a:t>
              </a:r>
              <a:r>
                <a:rPr lang="ru-RU" sz="3200" dirty="0" smtClean="0">
                  <a:solidFill>
                    <a:srgbClr val="FF0000"/>
                  </a:solidFill>
                </a:rPr>
                <a:t>а</a:t>
              </a:r>
              <a:r>
                <a:rPr lang="ru-RU" sz="3200" dirty="0" smtClean="0"/>
                <a:t>ртира</a:t>
              </a:r>
              <a:endParaRPr lang="ru-RU" sz="3200" dirty="0"/>
            </a:p>
          </p:txBody>
        </p:sp>
        <p:pic>
          <p:nvPicPr>
            <p:cNvPr id="25" name="Рисунок 24" descr="leopold15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71802" y="3500444"/>
              <a:ext cx="1071570" cy="1190061"/>
            </a:xfrm>
            <a:prstGeom prst="rect">
              <a:avLst/>
            </a:prstGeom>
          </p:spPr>
        </p:pic>
      </p:grpSp>
      <p:grpSp>
        <p:nvGrpSpPr>
          <p:cNvPr id="8" name="Группа 25"/>
          <p:cNvGrpSpPr/>
          <p:nvPr/>
        </p:nvGrpSpPr>
        <p:grpSpPr>
          <a:xfrm>
            <a:off x="-3571932" y="1248820"/>
            <a:ext cx="3500462" cy="1108616"/>
            <a:chOff x="357158" y="1071552"/>
            <a:chExt cx="3500462" cy="1108616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357158" y="121442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к</a:t>
              </a:r>
              <a:r>
                <a:rPr lang="ru-RU" sz="3200" dirty="0" smtClean="0">
                  <a:solidFill>
                    <a:srgbClr val="FF0000"/>
                  </a:solidFill>
                </a:rPr>
                <a:t>а</a:t>
              </a:r>
              <a:r>
                <a:rPr lang="ru-RU" sz="3200" dirty="0" smtClean="0"/>
                <a:t>пуста</a:t>
              </a:r>
              <a:endParaRPr lang="ru-RU" sz="3200" dirty="0"/>
            </a:p>
          </p:txBody>
        </p:sp>
        <p:pic>
          <p:nvPicPr>
            <p:cNvPr id="28" name="Picture 2" descr="http://www.playcast.ru/uploads/2015/08/11/14653200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2643174" y="1071552"/>
              <a:ext cx="1214446" cy="1108616"/>
            </a:xfrm>
            <a:prstGeom prst="rect">
              <a:avLst/>
            </a:prstGeom>
            <a:noFill/>
          </p:spPr>
        </p:pic>
      </p:grpSp>
      <p:grpSp>
        <p:nvGrpSpPr>
          <p:cNvPr id="11" name="Группа 28"/>
          <p:cNvGrpSpPr/>
          <p:nvPr/>
        </p:nvGrpSpPr>
        <p:grpSpPr>
          <a:xfrm>
            <a:off x="-3643370" y="2428874"/>
            <a:ext cx="3214710" cy="1333509"/>
            <a:chOff x="571472" y="2143122"/>
            <a:chExt cx="3214710" cy="1333509"/>
          </a:xfrm>
        </p:grpSpPr>
        <p:pic>
          <p:nvPicPr>
            <p:cNvPr id="30" name="Picture 4" descr="http://suft.ru/children/1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6050" y="2143122"/>
              <a:ext cx="1000132" cy="1333509"/>
            </a:xfrm>
            <a:prstGeom prst="rect">
              <a:avLst/>
            </a:prstGeom>
            <a:noFill/>
          </p:spPr>
        </p:pic>
        <p:sp>
          <p:nvSpPr>
            <p:cNvPr id="31" name="Скругленный прямоугольник 30"/>
            <p:cNvSpPr/>
            <p:nvPr/>
          </p:nvSpPr>
          <p:spPr>
            <a:xfrm>
              <a:off x="571472" y="2428874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</a:rPr>
                <a:t>фойе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Группа 12"/>
          <p:cNvGrpSpPr/>
          <p:nvPr/>
        </p:nvGrpSpPr>
        <p:grpSpPr>
          <a:xfrm>
            <a:off x="-3500494" y="3714758"/>
            <a:ext cx="3429024" cy="1190061"/>
            <a:chOff x="714348" y="3500444"/>
            <a:chExt cx="3429024" cy="1190061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714348" y="371475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err="1" smtClean="0"/>
                <a:t>кв.ртира</a:t>
              </a:r>
              <a:endParaRPr lang="ru-RU" sz="3200" dirty="0"/>
            </a:p>
          </p:txBody>
        </p:sp>
        <p:pic>
          <p:nvPicPr>
            <p:cNvPr id="2" name="Рисунок 1" descr="leopold15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71802" y="3500444"/>
              <a:ext cx="1071570" cy="1190061"/>
            </a:xfrm>
            <a:prstGeom prst="rect">
              <a:avLst/>
            </a:prstGeom>
          </p:spPr>
        </p:pic>
      </p:grpSp>
      <p:grpSp>
        <p:nvGrpSpPr>
          <p:cNvPr id="13" name="Группа 10"/>
          <p:cNvGrpSpPr/>
          <p:nvPr/>
        </p:nvGrpSpPr>
        <p:grpSpPr>
          <a:xfrm>
            <a:off x="-3571932" y="1248820"/>
            <a:ext cx="3500462" cy="1108616"/>
            <a:chOff x="357158" y="1071552"/>
            <a:chExt cx="3500462" cy="1108616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57158" y="121442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к.пуста</a:t>
              </a:r>
              <a:endParaRPr lang="ru-RU" sz="3200" dirty="0"/>
            </a:p>
          </p:txBody>
        </p:sp>
        <p:pic>
          <p:nvPicPr>
            <p:cNvPr id="4" name="Picture 2" descr="http://www.playcast.ru/uploads/2015/08/11/14653200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2643174" y="1071552"/>
              <a:ext cx="1214446" cy="1108616"/>
            </a:xfrm>
            <a:prstGeom prst="rect">
              <a:avLst/>
            </a:prstGeom>
            <a:noFill/>
          </p:spPr>
        </p:pic>
      </p:grpSp>
      <p:sp>
        <p:nvSpPr>
          <p:cNvPr id="7" name="Скругленный прямоугольник 6"/>
          <p:cNvSpPr/>
          <p:nvPr/>
        </p:nvSpPr>
        <p:spPr>
          <a:xfrm>
            <a:off x="500034" y="214296"/>
            <a:ext cx="8358246" cy="78581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Какие слова пишутся с буквой 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grpSp>
        <p:nvGrpSpPr>
          <p:cNvPr id="14" name="Группа 11"/>
          <p:cNvGrpSpPr/>
          <p:nvPr/>
        </p:nvGrpSpPr>
        <p:grpSpPr>
          <a:xfrm>
            <a:off x="-3643370" y="2452687"/>
            <a:ext cx="3214710" cy="1333509"/>
            <a:chOff x="571472" y="2143122"/>
            <a:chExt cx="3214710" cy="1333509"/>
          </a:xfrm>
        </p:grpSpPr>
        <p:pic>
          <p:nvPicPr>
            <p:cNvPr id="3" name="Picture 4" descr="http://suft.ru/children/1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6050" y="2143122"/>
              <a:ext cx="1000132" cy="1333509"/>
            </a:xfrm>
            <a:prstGeom prst="rect">
              <a:avLst/>
            </a:prstGeom>
            <a:noFill/>
          </p:spPr>
        </p:pic>
        <p:sp>
          <p:nvSpPr>
            <p:cNvPr id="9" name="Скругленный прямоугольник 8"/>
            <p:cNvSpPr/>
            <p:nvPr/>
          </p:nvSpPr>
          <p:spPr>
            <a:xfrm>
              <a:off x="571472" y="2428874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err="1" smtClean="0"/>
                <a:t>ф.йе</a:t>
              </a:r>
              <a:endParaRPr lang="ru-RU" sz="3200" dirty="0"/>
            </a:p>
          </p:txBody>
        </p:sp>
      </p:grpSp>
      <p:sp>
        <p:nvSpPr>
          <p:cNvPr id="32" name="Стрелка вправо 31">
            <a:hlinkClick r:id="" action="ppaction://hlinkshowjump?jump=nextslide"/>
          </p:cNvPr>
          <p:cNvSpPr/>
          <p:nvPr/>
        </p:nvSpPr>
        <p:spPr>
          <a:xfrm>
            <a:off x="357158" y="4500576"/>
            <a:ext cx="428628" cy="357190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6 -0.00247 L 1.11857 -0.00494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0" y="-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54 -0.00371 L 1.12622 0.00185 " pathEditMode="relative" rAng="0" ptsTypes="AA">
                                      <p:cBhvr>
                                        <p:cTn id="8" dur="1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00" y="3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00648 L 1.11094 0.00093 " pathEditMode="relative" rAng="0" ptsTypes="AA">
                                      <p:cBhvr>
                                        <p:cTn id="10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00" y="4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6 -0.00247 L 1.11857 -0.00494 " pathEditMode="relative" rAng="0" ptsTypes="AA">
                                      <p:cBhvr>
                                        <p:cTn id="12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0" y="-1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54 -0.00371 L 1.12622 0.00185 " pathEditMode="relative" rAng="0" ptsTypes="AA">
                                      <p:cBhvr>
                                        <p:cTn id="14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00" y="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00648 L 1.11094 0.00093 " pathEditMode="relative" rAng="0" ptsTypes="AA">
                                      <p:cBhvr>
                                        <p:cTn id="16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00" y="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22"/>
          <p:cNvGrpSpPr/>
          <p:nvPr/>
        </p:nvGrpSpPr>
        <p:grpSpPr>
          <a:xfrm>
            <a:off x="-3500494" y="3739143"/>
            <a:ext cx="3429024" cy="1190061"/>
            <a:chOff x="714348" y="3500444"/>
            <a:chExt cx="3429024" cy="1190061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714348" y="371475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</a:rPr>
                <a:t>хорошо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  <p:pic>
          <p:nvPicPr>
            <p:cNvPr id="25" name="Рисунок 24" descr="leopold15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71802" y="3500444"/>
              <a:ext cx="1071570" cy="1190061"/>
            </a:xfrm>
            <a:prstGeom prst="rect">
              <a:avLst/>
            </a:prstGeom>
          </p:spPr>
        </p:pic>
      </p:grpSp>
      <p:grpSp>
        <p:nvGrpSpPr>
          <p:cNvPr id="8" name="Группа 25"/>
          <p:cNvGrpSpPr/>
          <p:nvPr/>
        </p:nvGrpSpPr>
        <p:grpSpPr>
          <a:xfrm>
            <a:off x="-3571932" y="1248820"/>
            <a:ext cx="3500462" cy="1108616"/>
            <a:chOff x="357158" y="1071552"/>
            <a:chExt cx="3500462" cy="1108616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357158" y="121442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ч</a:t>
              </a:r>
              <a:r>
                <a:rPr lang="ru-RU" sz="3200" dirty="0" smtClean="0">
                  <a:solidFill>
                    <a:srgbClr val="FF0000"/>
                  </a:solidFill>
                </a:rPr>
                <a:t>ё</a:t>
              </a:r>
              <a:r>
                <a:rPr lang="ru-RU" sz="3200" dirty="0" smtClean="0"/>
                <a:t>рный</a:t>
              </a:r>
              <a:endParaRPr lang="ru-RU" sz="3200" dirty="0"/>
            </a:p>
          </p:txBody>
        </p:sp>
        <p:pic>
          <p:nvPicPr>
            <p:cNvPr id="28" name="Picture 2" descr="http://www.playcast.ru/uploads/2015/08/11/14653200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2643174" y="1071552"/>
              <a:ext cx="1214446" cy="1108616"/>
            </a:xfrm>
            <a:prstGeom prst="rect">
              <a:avLst/>
            </a:prstGeom>
            <a:noFill/>
          </p:spPr>
        </p:pic>
      </p:grpSp>
      <p:grpSp>
        <p:nvGrpSpPr>
          <p:cNvPr id="11" name="Группа 28"/>
          <p:cNvGrpSpPr/>
          <p:nvPr/>
        </p:nvGrpSpPr>
        <p:grpSpPr>
          <a:xfrm>
            <a:off x="-3643370" y="2428874"/>
            <a:ext cx="3214710" cy="1333509"/>
            <a:chOff x="571472" y="2143122"/>
            <a:chExt cx="3214710" cy="1333509"/>
          </a:xfrm>
        </p:grpSpPr>
        <p:pic>
          <p:nvPicPr>
            <p:cNvPr id="30" name="Picture 4" descr="http://suft.ru/children/1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6050" y="2143122"/>
              <a:ext cx="1000132" cy="1333509"/>
            </a:xfrm>
            <a:prstGeom prst="rect">
              <a:avLst/>
            </a:prstGeom>
            <a:noFill/>
          </p:spPr>
        </p:pic>
        <p:sp>
          <p:nvSpPr>
            <p:cNvPr id="31" name="Скругленный прямоугольник 30"/>
            <p:cNvSpPr/>
            <p:nvPr/>
          </p:nvSpPr>
          <p:spPr>
            <a:xfrm>
              <a:off x="571472" y="2428874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</a:rPr>
                <a:t>ж</a:t>
              </a:r>
              <a:r>
                <a:rPr lang="ru-RU" sz="3200" dirty="0" smtClean="0">
                  <a:solidFill>
                    <a:srgbClr val="FF0000"/>
                  </a:solidFill>
                </a:rPr>
                <a:t>ё</a:t>
              </a:r>
              <a:r>
                <a:rPr lang="ru-RU" sz="3200" dirty="0" smtClean="0">
                  <a:solidFill>
                    <a:schemeClr val="tx1"/>
                  </a:solidFill>
                </a:rPr>
                <a:t>лтый</a:t>
              </a:r>
              <a:endParaRPr lang="ru-RU" sz="3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Группа 12"/>
          <p:cNvGrpSpPr/>
          <p:nvPr/>
        </p:nvGrpSpPr>
        <p:grpSpPr>
          <a:xfrm>
            <a:off x="-3500494" y="3714758"/>
            <a:ext cx="3429024" cy="1190061"/>
            <a:chOff x="714348" y="3500444"/>
            <a:chExt cx="3429024" cy="1190061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714348" y="371475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хорош.</a:t>
              </a:r>
              <a:endParaRPr lang="ru-RU" sz="3200" dirty="0"/>
            </a:p>
          </p:txBody>
        </p:sp>
        <p:pic>
          <p:nvPicPr>
            <p:cNvPr id="2" name="Рисунок 1" descr="leopold15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71802" y="3500444"/>
              <a:ext cx="1071570" cy="1190061"/>
            </a:xfrm>
            <a:prstGeom prst="rect">
              <a:avLst/>
            </a:prstGeom>
          </p:spPr>
        </p:pic>
      </p:grpSp>
      <p:grpSp>
        <p:nvGrpSpPr>
          <p:cNvPr id="13" name="Группа 10"/>
          <p:cNvGrpSpPr/>
          <p:nvPr/>
        </p:nvGrpSpPr>
        <p:grpSpPr>
          <a:xfrm>
            <a:off x="-3571932" y="1248820"/>
            <a:ext cx="3500462" cy="1108616"/>
            <a:chOff x="357158" y="1071552"/>
            <a:chExt cx="3500462" cy="1108616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57158" y="1214428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err="1" smtClean="0"/>
                <a:t>ч.рный</a:t>
              </a:r>
              <a:endParaRPr lang="ru-RU" sz="3200" dirty="0"/>
            </a:p>
          </p:txBody>
        </p:sp>
        <p:pic>
          <p:nvPicPr>
            <p:cNvPr id="4" name="Picture 2" descr="http://www.playcast.ru/uploads/2015/08/11/14653200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2643174" y="1071552"/>
              <a:ext cx="1214446" cy="1108616"/>
            </a:xfrm>
            <a:prstGeom prst="rect">
              <a:avLst/>
            </a:prstGeom>
            <a:noFill/>
          </p:spPr>
        </p:pic>
      </p:grpSp>
      <p:sp>
        <p:nvSpPr>
          <p:cNvPr id="7" name="Скругленный прямоугольник 6"/>
          <p:cNvSpPr/>
          <p:nvPr/>
        </p:nvSpPr>
        <p:spPr>
          <a:xfrm>
            <a:off x="500034" y="214296"/>
            <a:ext cx="8358246" cy="78581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Какие слова пишутся с буквой </a:t>
            </a:r>
            <a:r>
              <a:rPr lang="ru-RU" sz="3200" dirty="0" smtClean="0">
                <a:solidFill>
                  <a:srgbClr val="FF0000"/>
                </a:solidFill>
              </a:rPr>
              <a:t>Ё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grpSp>
        <p:nvGrpSpPr>
          <p:cNvPr id="14" name="Группа 11"/>
          <p:cNvGrpSpPr/>
          <p:nvPr/>
        </p:nvGrpSpPr>
        <p:grpSpPr>
          <a:xfrm>
            <a:off x="-3643370" y="2428874"/>
            <a:ext cx="3214710" cy="1333509"/>
            <a:chOff x="571472" y="2143122"/>
            <a:chExt cx="3214710" cy="1333509"/>
          </a:xfrm>
        </p:grpSpPr>
        <p:pic>
          <p:nvPicPr>
            <p:cNvPr id="3" name="Picture 4" descr="http://suft.ru/children/1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6050" y="2143122"/>
              <a:ext cx="1000132" cy="1333509"/>
            </a:xfrm>
            <a:prstGeom prst="rect">
              <a:avLst/>
            </a:prstGeom>
            <a:noFill/>
          </p:spPr>
        </p:pic>
        <p:sp>
          <p:nvSpPr>
            <p:cNvPr id="9" name="Скругленный прямоугольник 8"/>
            <p:cNvSpPr/>
            <p:nvPr/>
          </p:nvSpPr>
          <p:spPr>
            <a:xfrm>
              <a:off x="571472" y="2428874"/>
              <a:ext cx="2357454" cy="78581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err="1" smtClean="0"/>
                <a:t>ж.лтый</a:t>
              </a:r>
              <a:endParaRPr lang="ru-RU" sz="3200" dirty="0"/>
            </a:p>
          </p:txBody>
        </p:sp>
      </p:grpSp>
      <p:sp>
        <p:nvSpPr>
          <p:cNvPr id="32" name="Стрелка вправо 31">
            <a:hlinkClick r:id="" action="ppaction://hlinkshowjump?jump=endshow"/>
          </p:cNvPr>
          <p:cNvSpPr/>
          <p:nvPr/>
        </p:nvSpPr>
        <p:spPr>
          <a:xfrm>
            <a:off x="357158" y="4500576"/>
            <a:ext cx="428628" cy="357190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6 -0.00247 L 1.11857 -0.00494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0" y="-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54 -0.00371 L 1.12622 0.00185 " pathEditMode="relative" rAng="0" ptsTypes="AA">
                                      <p:cBhvr>
                                        <p:cTn id="8" dur="1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00" y="3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00648 L 1.11094 0.00093 " pathEditMode="relative" rAng="0" ptsTypes="AA">
                                      <p:cBhvr>
                                        <p:cTn id="10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00" y="4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6 -0.00247 L 1.11857 -0.00494 " pathEditMode="relative" rAng="0" ptsTypes="AA">
                                      <p:cBhvr>
                                        <p:cTn id="12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0" y="-1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54 -0.00371 L 1.12622 0.00185 " pathEditMode="relative" rAng="0" ptsTypes="AA">
                                      <p:cBhvr>
                                        <p:cTn id="14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00" y="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00648 L 1.11094 0.00093 " pathEditMode="relative" rAng="0" ptsTypes="AA">
                                      <p:cBhvr>
                                        <p:cTn id="16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00" y="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42924"/>
            <a:ext cx="7786742" cy="3857652"/>
          </a:xfrm>
        </p:spPr>
        <p:txBody>
          <a:bodyPr numCol="1">
            <a:normAutofit fontScale="90000"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ru-RU" dirty="0" smtClean="0"/>
              <a:t>Источники:</a:t>
            </a:r>
            <a:br>
              <a:rPr lang="ru-RU" dirty="0" smtClean="0"/>
            </a:br>
            <a:r>
              <a:rPr lang="ru-RU" sz="2200" dirty="0" smtClean="0">
                <a:hlinkClick r:id="rId2"/>
              </a:rPr>
              <a:t>Мыши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hlinkClick r:id="rId3"/>
              </a:rPr>
              <a:t>Фон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hlinkClick r:id="rId4"/>
              </a:rPr>
              <a:t>Мышь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hlinkClick r:id="rId5"/>
              </a:rPr>
              <a:t>Мышь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hlinkClick r:id="rId6"/>
              </a:rPr>
              <a:t>Кот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u="sng" dirty="0" err="1" smtClean="0">
                <a:hlinkClick r:id="rId7"/>
              </a:rPr>
              <a:t>Онлайн</a:t>
            </a:r>
            <a:r>
              <a:rPr lang="ru-RU" sz="2000" u="sng" dirty="0" smtClean="0">
                <a:hlinkClick r:id="rId7"/>
              </a:rPr>
              <a:t> генерация надписей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100" dirty="0" smtClean="0">
                <a:solidFill>
                  <a:srgbClr val="008000"/>
                </a:solidFill>
                <a:ea typeface="Verdana" pitchFamily="34" charset="0"/>
                <a:cs typeface="Verdana" pitchFamily="34" charset="0"/>
                <a:hlinkClick r:id="rId8"/>
              </a:rPr>
              <a:t>Логотип ТМ</a:t>
            </a:r>
            <a:r>
              <a:rPr lang="en-US" sz="2100" dirty="0" smtClean="0">
                <a:solidFill>
                  <a:srgbClr val="008000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n-US" sz="2100" dirty="0" smtClean="0">
                <a:solidFill>
                  <a:srgbClr val="008000"/>
                </a:solidFill>
                <a:ea typeface="Verdana" pitchFamily="34" charset="0"/>
                <a:cs typeface="Verdana" pitchFamily="34" charset="0"/>
              </a:rPr>
            </a:br>
            <a:r>
              <a:rPr lang="ru-RU" sz="2100" dirty="0" err="1" smtClean="0">
                <a:solidFill>
                  <a:srgbClr val="008000"/>
                </a:solidFill>
                <a:ea typeface="+mn-ea"/>
                <a:cs typeface="+mn-cs"/>
                <a:hlinkClick r:id="rId9"/>
              </a:rPr>
              <a:t>Аствацатуров</a:t>
            </a:r>
            <a:r>
              <a:rPr lang="ru-RU" sz="2100" dirty="0" smtClean="0">
                <a:solidFill>
                  <a:srgbClr val="008000"/>
                </a:solidFill>
                <a:ea typeface="+mn-ea"/>
                <a:cs typeface="+mn-cs"/>
                <a:hlinkClick r:id="rId9"/>
              </a:rPr>
              <a:t> Георгий Осипович</a:t>
            </a:r>
            <a:r>
              <a:rPr lang="ru-RU" sz="2100" dirty="0" smtClean="0">
                <a:solidFill>
                  <a:srgbClr val="008000"/>
                </a:solidFill>
                <a:ea typeface="+mn-ea"/>
                <a:cs typeface="+mn-cs"/>
              </a:rPr>
              <a:t> – автор приёма</a:t>
            </a:r>
            <a:r>
              <a:rPr lang="ru-RU" sz="2100" dirty="0" smtClean="0">
                <a:solidFill>
                  <a:srgbClr val="008000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ru-RU" sz="2100" dirty="0" smtClean="0">
                <a:solidFill>
                  <a:srgbClr val="008000"/>
                </a:solidFill>
                <a:ea typeface="Verdana" pitchFamily="34" charset="0"/>
                <a:cs typeface="Verdana" pitchFamily="34" charset="0"/>
              </a:rPr>
            </a:br>
            <a:endParaRPr lang="ru-RU" dirty="0"/>
          </a:p>
        </p:txBody>
      </p:sp>
      <p:sp>
        <p:nvSpPr>
          <p:cNvPr id="5" name="Управляющая кнопка: домой 4">
            <a:hlinkClick r:id="rId10" action="ppaction://hlinksldjump" highlightClick="1"/>
          </p:cNvPr>
          <p:cNvSpPr/>
          <p:nvPr/>
        </p:nvSpPr>
        <p:spPr>
          <a:xfrm>
            <a:off x="8143900" y="357172"/>
            <a:ext cx="708660" cy="651510"/>
          </a:xfrm>
          <a:prstGeom prst="actionButtonHom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8286776" y="4357700"/>
            <a:ext cx="708660" cy="674370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http://www.playcast.ru/uploads/2015/07/27/14479748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428596" y="3714758"/>
            <a:ext cx="1371126" cy="108083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118</Words>
  <Application>Microsoft Office PowerPoint</Application>
  <PresentationFormat>Экран (16:9)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Правила игры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Источники: Мыши Фон Мышь Мышь Кот Онлайн генерация надписей Логотип ТМ Аствацатуров Георгий Осипович – автор приёма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 и наталья</dc:creator>
  <cp:lastModifiedBy>Sony</cp:lastModifiedBy>
  <cp:revision>454</cp:revision>
  <dcterms:created xsi:type="dcterms:W3CDTF">2016-03-07T17:47:46Z</dcterms:created>
  <dcterms:modified xsi:type="dcterms:W3CDTF">2016-07-21T13:59:26Z</dcterms:modified>
</cp:coreProperties>
</file>