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7" r:id="rId4"/>
    <p:sldId id="266" r:id="rId5"/>
    <p:sldId id="265" r:id="rId6"/>
    <p:sldId id="264" r:id="rId7"/>
    <p:sldId id="263" r:id="rId8"/>
    <p:sldId id="262" r:id="rId9"/>
    <p:sldId id="260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CC9900"/>
    <a:srgbClr val="663300"/>
    <a:srgbClr val="99CCFF"/>
    <a:srgbClr val="FFFF99"/>
    <a:srgbClr val="FFB265"/>
    <a:srgbClr val="FFCC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1C6F3-55BF-481F-83C8-74E366ADC735}" type="datetimeFigureOut">
              <a:rPr lang="ru-RU" smtClean="0"/>
              <a:t>01.08.2016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9F5A1-5663-45F5-9A83-FC1F70429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93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F5A1-5663-45F5-9A83-FC1F7042939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46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F5A1-5663-45F5-9A83-FC1F7042939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462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F5A1-5663-45F5-9A83-FC1F7042939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462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F5A1-5663-45F5-9A83-FC1F7042939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462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F5A1-5663-45F5-9A83-FC1F7042939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462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F5A1-5663-45F5-9A83-FC1F7042939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462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F5A1-5663-45F5-9A83-FC1F7042939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46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179512" y="1668966"/>
            <a:ext cx="9101544" cy="4161209"/>
            <a:chOff x="972304" y="1834893"/>
            <a:chExt cx="7199391" cy="318821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8" name="Рисунок 7" descr="Мыши с книжкой - книга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7517">
              <a:off x="2267744" y="1916832"/>
              <a:ext cx="4376937" cy="3041910"/>
            </a:xfrm>
            <a:prstGeom prst="rect">
              <a:avLst/>
            </a:prstGeom>
          </p:spPr>
        </p:pic>
        <p:pic>
          <p:nvPicPr>
            <p:cNvPr id="9" name="Рисунок 8" descr="Мыши без книжки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304" y="1834893"/>
              <a:ext cx="7199391" cy="3188214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3"/>
            <a:ext cx="7702624" cy="2043658"/>
          </a:xfrm>
        </p:spPr>
        <p:txBody>
          <a:bodyPr>
            <a:normAutofit/>
          </a:bodyPr>
          <a:lstStyle>
            <a:lvl1pPr>
              <a:defRPr sz="4800"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DDEF-A960-48FF-BBD8-6C98989C5D0D}" type="datetimeFigureOut">
              <a:rPr lang="ru-RU" smtClean="0"/>
              <a:t>01.08.2016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7CE9-E9F9-4956-B894-8DF6F2B1A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8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DDEF-A960-48FF-BBD8-6C98989C5D0D}" type="datetimeFigureOut">
              <a:rPr lang="ru-RU" smtClean="0"/>
              <a:t>01.08.2016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7CE9-E9F9-4956-B894-8DF6F2B1A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8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DDEF-A960-48FF-BBD8-6C98989C5D0D}" type="datetimeFigureOut">
              <a:rPr lang="ru-RU" smtClean="0"/>
              <a:t>01.08.2016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7CE9-E9F9-4956-B894-8DF6F2B1A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93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DDEF-A960-48FF-BBD8-6C98989C5D0D}" type="datetimeFigureOut">
              <a:rPr lang="ru-RU" smtClean="0"/>
              <a:t>01.08.2016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7CE9-E9F9-4956-B894-8DF6F2B1A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6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DDEF-A960-48FF-BBD8-6C98989C5D0D}" type="datetimeFigureOut">
              <a:rPr lang="ru-RU" smtClean="0"/>
              <a:t>01.08.2016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7CE9-E9F9-4956-B894-8DF6F2B1A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42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DDEF-A960-48FF-BBD8-6C98989C5D0D}" type="datetimeFigureOut">
              <a:rPr lang="ru-RU" smtClean="0"/>
              <a:t>01.08.2016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7CE9-E9F9-4956-B894-8DF6F2B1A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9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DDEF-A960-48FF-BBD8-6C98989C5D0D}" type="datetimeFigureOut">
              <a:rPr lang="ru-RU" smtClean="0"/>
              <a:t>01.08.2016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7CE9-E9F9-4956-B894-8DF6F2B1A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1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DDEF-A960-48FF-BBD8-6C98989C5D0D}" type="datetimeFigureOut">
              <a:rPr lang="ru-RU" smtClean="0"/>
              <a:t>01.08.2016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7CE9-E9F9-4956-B894-8DF6F2B1A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75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DDEF-A960-48FF-BBD8-6C98989C5D0D}" type="datetimeFigureOut">
              <a:rPr lang="ru-RU" smtClean="0"/>
              <a:t>01.08.2016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7CE9-E9F9-4956-B894-8DF6F2B1A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27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DDEF-A960-48FF-BBD8-6C98989C5D0D}" type="datetimeFigureOut">
              <a:rPr lang="ru-RU" smtClean="0"/>
              <a:t>01.08.2016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7CE9-E9F9-4956-B894-8DF6F2B1A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02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DDEF-A960-48FF-BBD8-6C98989C5D0D}" type="datetimeFigureOut">
              <a:rPr lang="ru-RU" smtClean="0"/>
              <a:t>01.08.2016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7CE9-E9F9-4956-B894-8DF6F2B1A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2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ADDEF-A960-48FF-BBD8-6C98989C5D0D}" type="datetimeFigureOut">
              <a:rPr lang="ru-RU" smtClean="0"/>
              <a:t>01.08.2016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 descr="книга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06" y="0"/>
            <a:ext cx="1068369" cy="782163"/>
          </a:xfrm>
          <a:prstGeom prst="rect">
            <a:avLst/>
          </a:prstGeom>
        </p:spPr>
      </p:pic>
      <p:pic>
        <p:nvPicPr>
          <p:cNvPr id="7" name="Рисунок 6" descr="мышонок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7" y="197196"/>
            <a:ext cx="1378038" cy="116993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B7CE9-E9F9-4956-B894-8DF6F2B1A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16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FF99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kenguru.in.ua/golovolomki/zagadki?start=6" TargetMode="External"/><Relationship Id="rId7" Type="http://schemas.openxmlformats.org/officeDocument/2006/relationships/hyperlink" Target="http://img-fotki.yandex.ru/get/5804/valenta-mog.4d/0_60911_66b176db_orig.jpg" TargetMode="External"/><Relationship Id="rId2" Type="http://schemas.openxmlformats.org/officeDocument/2006/relationships/hyperlink" Target="http://nachalo4ka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funforkids.ru/pictures/karlson/karlson02.png" TargetMode="External"/><Relationship Id="rId5" Type="http://schemas.openxmlformats.org/officeDocument/2006/relationships/hyperlink" Target="http://img-fotki.yandex.ru/get/6745/16969765.239/0_90fe0_59d5fcc5_orig.png" TargetMode="External"/><Relationship Id="rId4" Type="http://schemas.openxmlformats.org/officeDocument/2006/relationships/hyperlink" Target="http://galerey-room.ru/images/0_51425_b91f510c_orig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7848872" cy="2232248"/>
          </a:xfrm>
        </p:spPr>
        <p:txBody>
          <a:bodyPr>
            <a:normAutofit/>
          </a:bodyPr>
          <a:lstStyle/>
          <a:p>
            <a:r>
              <a:rPr lang="ru-RU" sz="5400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Сказочные герои</a:t>
            </a:r>
            <a:endParaRPr lang="ru-RU" sz="5400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368752" cy="1152128"/>
          </a:xfrm>
        </p:spPr>
        <p:txBody>
          <a:bodyPr/>
          <a:lstStyle/>
          <a:p>
            <a:r>
              <a:rPr lang="ru-RU" dirty="0" smtClean="0"/>
              <a:t>Интерактивный кроссворд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2455"/>
            <a:ext cx="1309086" cy="1451378"/>
          </a:xfrm>
          <a:prstGeom prst="rect">
            <a:avLst/>
          </a:prstGeom>
        </p:spPr>
      </p:pic>
      <p:sp>
        <p:nvSpPr>
          <p:cNvPr id="6" name="Управляющая кнопка: сведения 5">
            <a:hlinkClick r:id="rId3" action="ppaction://hlinksldjump" highlightClick="1"/>
          </p:cNvPr>
          <p:cNvSpPr/>
          <p:nvPr/>
        </p:nvSpPr>
        <p:spPr>
          <a:xfrm>
            <a:off x="11643" y="22455"/>
            <a:ext cx="587533" cy="559504"/>
          </a:xfrm>
          <a:prstGeom prst="actionButtonInformation">
            <a:avLst/>
          </a:prstGeom>
          <a:solidFill>
            <a:srgbClr val="92D050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" action="ppaction://hlinkshowjump?jump=nextslide"/>
          </p:cNvPr>
          <p:cNvSpPr/>
          <p:nvPr/>
        </p:nvSpPr>
        <p:spPr>
          <a:xfrm>
            <a:off x="6660232" y="6267248"/>
            <a:ext cx="2336940" cy="512930"/>
          </a:xfrm>
          <a:prstGeom prst="ellipse">
            <a:avLst/>
          </a:prstGeom>
          <a:solidFill>
            <a:srgbClr val="FFFF99">
              <a:alpha val="69804"/>
            </a:srgbClr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21209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412776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96600"/>
                </a:solidFill>
              </a:rPr>
              <a:t>Автор шаблона – </a:t>
            </a:r>
            <a:r>
              <a:rPr lang="ru-RU" dirty="0" err="1" smtClean="0">
                <a:solidFill>
                  <a:srgbClr val="996600"/>
                </a:solidFill>
              </a:rPr>
              <a:t>Питинёва</a:t>
            </a:r>
            <a:r>
              <a:rPr lang="ru-RU" dirty="0" smtClean="0">
                <a:solidFill>
                  <a:srgbClr val="996600"/>
                </a:solidFill>
              </a:rPr>
              <a:t> А.А.</a:t>
            </a:r>
            <a:r>
              <a:rPr lang="en-US" dirty="0" smtClean="0">
                <a:solidFill>
                  <a:srgbClr val="996600"/>
                </a:solidFill>
              </a:rPr>
              <a:t> </a:t>
            </a:r>
            <a:r>
              <a:rPr lang="en-US" dirty="0" smtClean="0">
                <a:hlinkClick r:id="rId2"/>
              </a:rPr>
              <a:t>http://nachalo4ka.ru/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kenguru.in.ua/golovolomki/zagadki?start=6</a:t>
            </a:r>
            <a:r>
              <a:rPr lang="ru-RU" dirty="0" smtClean="0"/>
              <a:t> </a:t>
            </a:r>
            <a:r>
              <a:rPr lang="ru-RU" dirty="0">
                <a:solidFill>
                  <a:srgbClr val="996600"/>
                </a:solidFill>
              </a:rPr>
              <a:t>загадки про сказочных </a:t>
            </a:r>
            <a:r>
              <a:rPr lang="ru-RU" dirty="0" smtClean="0">
                <a:solidFill>
                  <a:srgbClr val="996600"/>
                </a:solidFill>
              </a:rPr>
              <a:t>героев</a:t>
            </a:r>
          </a:p>
          <a:p>
            <a:r>
              <a:rPr lang="en-US" dirty="0">
                <a:solidFill>
                  <a:srgbClr val="996600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rgbClr val="996600"/>
                </a:solidFill>
                <a:hlinkClick r:id="rId4"/>
              </a:rPr>
              <a:t>galerey-room.ru/images/0_51425_b91f510c_orig.png</a:t>
            </a:r>
            <a:r>
              <a:rPr lang="ru-RU" dirty="0" smtClean="0">
                <a:solidFill>
                  <a:srgbClr val="996600"/>
                </a:solidFill>
              </a:rPr>
              <a:t> снегурка Маша</a:t>
            </a:r>
          </a:p>
          <a:p>
            <a:r>
              <a:rPr lang="en-US" dirty="0">
                <a:solidFill>
                  <a:srgbClr val="996600"/>
                </a:solidFill>
                <a:hlinkClick r:id="rId5"/>
              </a:rPr>
              <a:t>http://</a:t>
            </a:r>
            <a:r>
              <a:rPr lang="en-US" dirty="0" smtClean="0">
                <a:solidFill>
                  <a:srgbClr val="996600"/>
                </a:solidFill>
                <a:hlinkClick r:id="rId5"/>
              </a:rPr>
              <a:t>img-fotki.yandex.ru/get/6745/16969765.239/0_90fe0_59d5fcc5_orig.png</a:t>
            </a:r>
            <a:r>
              <a:rPr lang="ru-RU" dirty="0" smtClean="0">
                <a:solidFill>
                  <a:srgbClr val="996600"/>
                </a:solidFill>
              </a:rPr>
              <a:t> </a:t>
            </a:r>
            <a:r>
              <a:rPr lang="ru-RU" dirty="0" err="1" smtClean="0">
                <a:solidFill>
                  <a:srgbClr val="996600"/>
                </a:solidFill>
              </a:rPr>
              <a:t>Чиполлино</a:t>
            </a:r>
            <a:endParaRPr lang="ru-RU" dirty="0" smtClean="0">
              <a:solidFill>
                <a:srgbClr val="996600"/>
              </a:solidFill>
            </a:endParaRPr>
          </a:p>
          <a:p>
            <a:r>
              <a:rPr lang="en-US" dirty="0">
                <a:solidFill>
                  <a:srgbClr val="996600"/>
                </a:solidFill>
                <a:hlinkClick r:id="rId6"/>
              </a:rPr>
              <a:t>http://</a:t>
            </a:r>
            <a:r>
              <a:rPr lang="en-US" dirty="0" smtClean="0">
                <a:solidFill>
                  <a:srgbClr val="996600"/>
                </a:solidFill>
                <a:hlinkClick r:id="rId6"/>
              </a:rPr>
              <a:t>funforkids.ru/pictures/karlson/karlson02.png</a:t>
            </a:r>
            <a:r>
              <a:rPr lang="ru-RU" dirty="0" smtClean="0">
                <a:solidFill>
                  <a:srgbClr val="996600"/>
                </a:solidFill>
              </a:rPr>
              <a:t> </a:t>
            </a:r>
            <a:r>
              <a:rPr lang="ru-RU" dirty="0" err="1" smtClean="0">
                <a:solidFill>
                  <a:srgbClr val="996600"/>
                </a:solidFill>
              </a:rPr>
              <a:t>Карлсон</a:t>
            </a:r>
            <a:endParaRPr lang="ru-RU" dirty="0" smtClean="0">
              <a:solidFill>
                <a:srgbClr val="996600"/>
              </a:solidFill>
            </a:endParaRPr>
          </a:p>
          <a:p>
            <a:r>
              <a:rPr lang="en-US" dirty="0">
                <a:solidFill>
                  <a:srgbClr val="996600"/>
                </a:solidFill>
                <a:hlinkClick r:id="rId7"/>
              </a:rPr>
              <a:t>http://</a:t>
            </a:r>
            <a:r>
              <a:rPr lang="en-US" dirty="0" smtClean="0">
                <a:solidFill>
                  <a:srgbClr val="996600"/>
                </a:solidFill>
                <a:hlinkClick r:id="rId7"/>
              </a:rPr>
              <a:t>img-fotki.yandex.ru/get/5804/valenta-mog.4d/0_60911_66b176db_orig.jpg</a:t>
            </a:r>
            <a:r>
              <a:rPr lang="ru-RU" dirty="0" smtClean="0">
                <a:solidFill>
                  <a:srgbClr val="996600"/>
                </a:solidFill>
              </a:rPr>
              <a:t> Буратино</a:t>
            </a:r>
          </a:p>
          <a:p>
            <a:r>
              <a:rPr lang="en-US" dirty="0">
                <a:solidFill>
                  <a:srgbClr val="996600"/>
                </a:solidFill>
              </a:rPr>
              <a:t>http://img1.liveinternet.ru/images/attach/b/4/104/617/104617681_large_46.png</a:t>
            </a:r>
            <a:r>
              <a:rPr lang="ru-RU" dirty="0" smtClean="0">
                <a:solidFill>
                  <a:srgbClr val="996600"/>
                </a:solidFill>
              </a:rPr>
              <a:t> три поросенка</a:t>
            </a:r>
          </a:p>
          <a:p>
            <a:endParaRPr lang="ru-RU" dirty="0">
              <a:solidFill>
                <a:srgbClr val="996600"/>
              </a:solidFill>
            </a:endParaRP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368408" y="6217021"/>
            <a:ext cx="720080" cy="617355"/>
          </a:xfrm>
          <a:prstGeom prst="actionButtonHome">
            <a:avLst/>
          </a:prstGeom>
          <a:solidFill>
            <a:srgbClr val="92D050"/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5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ышонок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2740487"/>
            <a:ext cx="2813899" cy="3280801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915816" y="188640"/>
            <a:ext cx="6120679" cy="4846848"/>
          </a:xfrm>
          <a:prstGeom prst="wedgeRoundRectCallout">
            <a:avLst>
              <a:gd name="adj1" fmla="val -61285"/>
              <a:gd name="adj2" fmla="val 25687"/>
              <a:gd name="adj3" fmla="val 16667"/>
            </a:avLst>
          </a:prstGeom>
          <a:solidFill>
            <a:srgbClr val="FFFF99">
              <a:alpha val="60000"/>
            </a:srgbClr>
          </a:solidFill>
          <a:ln w="12700"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Я, Веселый Мышонок, заблудился в сказочном лесу! </a:t>
            </a:r>
          </a:p>
          <a:p>
            <a:pPr algn="ctr"/>
            <a:r>
              <a:rPr lang="ru-RU" sz="26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Ребята! </a:t>
            </a:r>
            <a:r>
              <a:rPr lang="ru-RU" sz="26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любите разгадывать кроссворды? Помогите мне отгадать загадки о сказочных героях и поскорее попасть домой. Попробуем?</a:t>
            </a:r>
          </a:p>
          <a:p>
            <a:pPr algn="ctr"/>
            <a:r>
              <a:rPr lang="ru-RU" sz="26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Внимательно прочитайте загадку. Определите героя сказки. В случае затруднения нажмите кнопку «подсказка». Наберите на клавиатуре ответ. Нажмите кнопку «дальше».</a:t>
            </a:r>
          </a:p>
        </p:txBody>
      </p:sp>
      <p:sp>
        <p:nvSpPr>
          <p:cNvPr id="8" name="Овал 7">
            <a:hlinkClick r:id="" action="ppaction://hlinkshowjump?jump=nextslide"/>
          </p:cNvPr>
          <p:cNvSpPr/>
          <p:nvPr/>
        </p:nvSpPr>
        <p:spPr>
          <a:xfrm>
            <a:off x="6444208" y="6021288"/>
            <a:ext cx="2336940" cy="512930"/>
          </a:xfrm>
          <a:prstGeom prst="ellipse">
            <a:avLst/>
          </a:prstGeom>
          <a:solidFill>
            <a:srgbClr val="FFFF99">
              <a:alpha val="69804"/>
            </a:srgbClr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78126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251756"/>
            <a:ext cx="4716549" cy="2439616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996600"/>
                </a:solidFill>
              </a:rPr>
              <a:t>С кем Мороз играет в прятки,</a:t>
            </a:r>
            <a:br>
              <a:rPr lang="ru-RU" sz="2600" dirty="0" smtClean="0">
                <a:solidFill>
                  <a:srgbClr val="996600"/>
                </a:solidFill>
              </a:rPr>
            </a:br>
            <a:r>
              <a:rPr lang="ru-RU" sz="2600" dirty="0" smtClean="0">
                <a:solidFill>
                  <a:srgbClr val="996600"/>
                </a:solidFill>
              </a:rPr>
              <a:t>В белой шубке, в белой шапке? </a:t>
            </a:r>
            <a:br>
              <a:rPr lang="ru-RU" sz="2600" dirty="0" smtClean="0">
                <a:solidFill>
                  <a:srgbClr val="996600"/>
                </a:solidFill>
              </a:rPr>
            </a:br>
            <a:r>
              <a:rPr lang="ru-RU" sz="2600" dirty="0" smtClean="0">
                <a:solidFill>
                  <a:srgbClr val="996600"/>
                </a:solidFill>
              </a:rPr>
              <a:t>Знают все его дочурку, </a:t>
            </a:r>
            <a:br>
              <a:rPr lang="ru-RU" sz="2600" dirty="0" smtClean="0">
                <a:solidFill>
                  <a:srgbClr val="996600"/>
                </a:solidFill>
              </a:rPr>
            </a:br>
            <a:r>
              <a:rPr lang="ru-RU" sz="2600" dirty="0" smtClean="0">
                <a:solidFill>
                  <a:srgbClr val="996600"/>
                </a:solidFill>
              </a:rPr>
              <a:t>И зовут ее ....</a:t>
            </a:r>
            <a:endParaRPr lang="ru-RU" sz="2600" dirty="0">
              <a:solidFill>
                <a:srgbClr val="996600"/>
              </a:solidFill>
            </a:endParaRPr>
          </a:p>
        </p:txBody>
      </p:sp>
      <p:sp>
        <p:nvSpPr>
          <p:cNvPr id="29" name="Багетная рамка 28"/>
          <p:cNvSpPr/>
          <p:nvPr/>
        </p:nvSpPr>
        <p:spPr>
          <a:xfrm>
            <a:off x="179512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Ф</a:t>
            </a:r>
          </a:p>
        </p:txBody>
      </p:sp>
      <p:sp>
        <p:nvSpPr>
          <p:cNvPr id="49" name="Багетная рамка 48"/>
          <p:cNvSpPr/>
          <p:nvPr/>
        </p:nvSpPr>
        <p:spPr>
          <a:xfrm>
            <a:off x="793256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Х</a:t>
            </a:r>
            <a:endParaRPr lang="ru-RU" sz="2800" b="1" dirty="0"/>
          </a:p>
        </p:txBody>
      </p:sp>
      <p:sp>
        <p:nvSpPr>
          <p:cNvPr id="50" name="Багетная рамка 49"/>
          <p:cNvSpPr/>
          <p:nvPr/>
        </p:nvSpPr>
        <p:spPr>
          <a:xfrm>
            <a:off x="1348449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/>
              <a:t>Ц</a:t>
            </a:r>
            <a:endParaRPr lang="ru-RU" sz="2800" b="1" dirty="0"/>
          </a:p>
        </p:txBody>
      </p:sp>
      <p:sp>
        <p:nvSpPr>
          <p:cNvPr id="51" name="Багетная рамка 50"/>
          <p:cNvSpPr/>
          <p:nvPr/>
        </p:nvSpPr>
        <p:spPr>
          <a:xfrm>
            <a:off x="1939927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</a:t>
            </a:r>
            <a:endParaRPr lang="ru-RU" sz="2800" b="1" dirty="0"/>
          </a:p>
        </p:txBody>
      </p:sp>
      <p:sp>
        <p:nvSpPr>
          <p:cNvPr id="52" name="Багетная рамка 51"/>
          <p:cNvSpPr/>
          <p:nvPr/>
        </p:nvSpPr>
        <p:spPr>
          <a:xfrm>
            <a:off x="2531405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Ш</a:t>
            </a:r>
            <a:endParaRPr lang="ru-RU" sz="2800" b="1" dirty="0"/>
          </a:p>
        </p:txBody>
      </p:sp>
      <p:sp>
        <p:nvSpPr>
          <p:cNvPr id="53" name="Багетная рамка 52"/>
          <p:cNvSpPr/>
          <p:nvPr/>
        </p:nvSpPr>
        <p:spPr>
          <a:xfrm>
            <a:off x="3164808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Щ</a:t>
            </a:r>
            <a:endParaRPr lang="ru-RU" sz="2800" b="1" dirty="0"/>
          </a:p>
        </p:txBody>
      </p:sp>
      <p:sp>
        <p:nvSpPr>
          <p:cNvPr id="54" name="Багетная рамка 53"/>
          <p:cNvSpPr/>
          <p:nvPr/>
        </p:nvSpPr>
        <p:spPr>
          <a:xfrm>
            <a:off x="3756287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Ъ</a:t>
            </a:r>
            <a:endParaRPr lang="ru-RU" sz="2800" b="1" dirty="0"/>
          </a:p>
        </p:txBody>
      </p:sp>
      <p:sp>
        <p:nvSpPr>
          <p:cNvPr id="55" name="Багетная рамка 54"/>
          <p:cNvSpPr/>
          <p:nvPr/>
        </p:nvSpPr>
        <p:spPr>
          <a:xfrm>
            <a:off x="4347765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Ы</a:t>
            </a:r>
            <a:endParaRPr lang="ru-RU" sz="2800" b="1" dirty="0"/>
          </a:p>
        </p:txBody>
      </p:sp>
      <p:sp>
        <p:nvSpPr>
          <p:cNvPr id="56" name="Багетная рамка 55"/>
          <p:cNvSpPr/>
          <p:nvPr/>
        </p:nvSpPr>
        <p:spPr>
          <a:xfrm>
            <a:off x="4939243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Ь</a:t>
            </a:r>
            <a:endParaRPr lang="ru-RU" sz="2800" b="1" dirty="0"/>
          </a:p>
        </p:txBody>
      </p:sp>
      <p:sp>
        <p:nvSpPr>
          <p:cNvPr id="57" name="Багетная рамка 56"/>
          <p:cNvSpPr/>
          <p:nvPr/>
        </p:nvSpPr>
        <p:spPr>
          <a:xfrm>
            <a:off x="5530722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Э</a:t>
            </a:r>
            <a:endParaRPr lang="ru-RU" sz="2800" b="1" dirty="0"/>
          </a:p>
        </p:txBody>
      </p:sp>
      <p:sp>
        <p:nvSpPr>
          <p:cNvPr id="58" name="Багетная рамка 57"/>
          <p:cNvSpPr/>
          <p:nvPr/>
        </p:nvSpPr>
        <p:spPr>
          <a:xfrm>
            <a:off x="6126050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Ю</a:t>
            </a:r>
            <a:endParaRPr lang="ru-RU" sz="2800" b="1" dirty="0"/>
          </a:p>
        </p:txBody>
      </p:sp>
      <p:sp>
        <p:nvSpPr>
          <p:cNvPr id="59" name="Багетная рамка 58"/>
          <p:cNvSpPr/>
          <p:nvPr/>
        </p:nvSpPr>
        <p:spPr>
          <a:xfrm>
            <a:off x="6721379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63" name="Багетная рамка 62"/>
          <p:cNvSpPr/>
          <p:nvPr/>
        </p:nvSpPr>
        <p:spPr>
          <a:xfrm>
            <a:off x="462031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Й</a:t>
            </a:r>
            <a:endParaRPr lang="ru-RU" sz="2800" b="1" dirty="0"/>
          </a:p>
        </p:txBody>
      </p:sp>
      <p:sp>
        <p:nvSpPr>
          <p:cNvPr id="64" name="Багетная рамка 63"/>
          <p:cNvSpPr/>
          <p:nvPr/>
        </p:nvSpPr>
        <p:spPr>
          <a:xfrm>
            <a:off x="1017223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5" name="Багетная рамка 64"/>
          <p:cNvSpPr/>
          <p:nvPr/>
        </p:nvSpPr>
        <p:spPr>
          <a:xfrm>
            <a:off x="1608702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66" name="Багетная рамка 65"/>
          <p:cNvSpPr/>
          <p:nvPr/>
        </p:nvSpPr>
        <p:spPr>
          <a:xfrm>
            <a:off x="2200180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</a:t>
            </a:r>
            <a:endParaRPr lang="ru-RU" sz="2800" b="1" dirty="0"/>
          </a:p>
        </p:txBody>
      </p:sp>
      <p:sp>
        <p:nvSpPr>
          <p:cNvPr id="67" name="Багетная рамка 66"/>
          <p:cNvSpPr/>
          <p:nvPr/>
        </p:nvSpPr>
        <p:spPr>
          <a:xfrm>
            <a:off x="2833583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68" name="Багетная рамка 67"/>
          <p:cNvSpPr/>
          <p:nvPr/>
        </p:nvSpPr>
        <p:spPr>
          <a:xfrm>
            <a:off x="3425061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69" name="Багетная рамка 68"/>
          <p:cNvSpPr/>
          <p:nvPr/>
        </p:nvSpPr>
        <p:spPr>
          <a:xfrm>
            <a:off x="4016540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</a:t>
            </a:r>
          </a:p>
        </p:txBody>
      </p:sp>
      <p:sp>
        <p:nvSpPr>
          <p:cNvPr id="70" name="Багетная рамка 69"/>
          <p:cNvSpPr/>
          <p:nvPr/>
        </p:nvSpPr>
        <p:spPr>
          <a:xfrm>
            <a:off x="4608018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71" name="Багетная рамка 70"/>
          <p:cNvSpPr/>
          <p:nvPr/>
        </p:nvSpPr>
        <p:spPr>
          <a:xfrm>
            <a:off x="5199497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72" name="Багетная рамка 71"/>
          <p:cNvSpPr/>
          <p:nvPr/>
        </p:nvSpPr>
        <p:spPr>
          <a:xfrm>
            <a:off x="5794825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73" name="Багетная рамка 72"/>
          <p:cNvSpPr/>
          <p:nvPr/>
        </p:nvSpPr>
        <p:spPr>
          <a:xfrm>
            <a:off x="6390154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76" name="Багетная рамка 75"/>
          <p:cNvSpPr/>
          <p:nvPr/>
        </p:nvSpPr>
        <p:spPr>
          <a:xfrm>
            <a:off x="793256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7" name="Багетная рамка 76"/>
          <p:cNvSpPr/>
          <p:nvPr/>
        </p:nvSpPr>
        <p:spPr>
          <a:xfrm>
            <a:off x="1348448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78" name="Багетная рамка 77"/>
          <p:cNvSpPr/>
          <p:nvPr/>
        </p:nvSpPr>
        <p:spPr>
          <a:xfrm>
            <a:off x="1939926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79" name="Багетная рамка 78"/>
          <p:cNvSpPr/>
          <p:nvPr/>
        </p:nvSpPr>
        <p:spPr>
          <a:xfrm>
            <a:off x="2531405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80" name="Багетная рамка 79"/>
          <p:cNvSpPr/>
          <p:nvPr/>
        </p:nvSpPr>
        <p:spPr>
          <a:xfrm>
            <a:off x="3164808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81" name="Багетная рамка 80"/>
          <p:cNvSpPr/>
          <p:nvPr/>
        </p:nvSpPr>
        <p:spPr>
          <a:xfrm>
            <a:off x="3756286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82" name="Багетная рамка 81"/>
          <p:cNvSpPr/>
          <p:nvPr/>
        </p:nvSpPr>
        <p:spPr>
          <a:xfrm>
            <a:off x="4347765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Ё</a:t>
            </a:r>
            <a:endParaRPr lang="ru-RU" sz="2800" b="1" dirty="0"/>
          </a:p>
        </p:txBody>
      </p:sp>
      <p:sp>
        <p:nvSpPr>
          <p:cNvPr id="83" name="Багетная рамка 82"/>
          <p:cNvSpPr/>
          <p:nvPr/>
        </p:nvSpPr>
        <p:spPr>
          <a:xfrm>
            <a:off x="4939243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84" name="Багетная рамка 83"/>
          <p:cNvSpPr/>
          <p:nvPr/>
        </p:nvSpPr>
        <p:spPr>
          <a:xfrm>
            <a:off x="5530721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85" name="Багетная рамка 84"/>
          <p:cNvSpPr/>
          <p:nvPr/>
        </p:nvSpPr>
        <p:spPr>
          <a:xfrm>
            <a:off x="6126050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7329526" y="4689860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8193622" y="3448840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193622" y="1870457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8193622" y="2273329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193622" y="2676201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193622" y="1467585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8193622" y="3851712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8193622" y="4254584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8193622" y="465745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8193622" y="5060328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8193622" y="5463200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8193622" y="5866067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7329526" y="1890095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660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7329526" y="2277615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7329526" y="2687959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329526" y="3463951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7329526" y="1479751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6600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7329526" y="3872587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7329526" y="428122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7761574" y="387556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193622" y="309753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7329526" y="309753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8625670" y="309753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7761574" y="309753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6880809" y="309753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6449631" y="309753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018453" y="309753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6450501" y="636129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6450501" y="104636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450501" y="1456597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6450501" y="1866831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6450501" y="2277065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6450501" y="225895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6450501" y="2687299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018453" y="387556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6450501" y="387556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6882549" y="387556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5626636" y="387556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5207265" y="387556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hlinkClick r:id="" action="ppaction://hlinkshowjump?jump=nextslide"/>
          </p:cNvPr>
          <p:cNvSpPr/>
          <p:nvPr/>
        </p:nvSpPr>
        <p:spPr>
          <a:xfrm>
            <a:off x="2673157" y="123309"/>
            <a:ext cx="2336940" cy="512930"/>
          </a:xfrm>
          <a:prstGeom prst="ellipse">
            <a:avLst/>
          </a:prstGeom>
          <a:solidFill>
            <a:srgbClr val="FFFF99">
              <a:alpha val="69804"/>
            </a:srgbClr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дальше</a:t>
            </a:r>
          </a:p>
        </p:txBody>
      </p:sp>
      <p:sp>
        <p:nvSpPr>
          <p:cNvPr id="136" name="Стрелка вниз 135"/>
          <p:cNvSpPr/>
          <p:nvPr/>
        </p:nvSpPr>
        <p:spPr>
          <a:xfrm>
            <a:off x="5969741" y="123309"/>
            <a:ext cx="322871" cy="512930"/>
          </a:xfrm>
          <a:prstGeom prst="downArrow">
            <a:avLst/>
          </a:prstGeom>
          <a:solidFill>
            <a:srgbClr val="CC99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1608701" y="3872587"/>
            <a:ext cx="1955187" cy="817274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подсказка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12" y="431067"/>
            <a:ext cx="4016540" cy="395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2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3" presetClass="entr" presetSubtype="16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251756"/>
            <a:ext cx="4716549" cy="2439616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600" dirty="0">
                <a:solidFill>
                  <a:srgbClr val="996600"/>
                </a:solidFill>
              </a:rPr>
              <a:t>Мальчик-луковка веселый</a:t>
            </a:r>
            <a:br>
              <a:rPr lang="ru-RU" sz="2600" dirty="0">
                <a:solidFill>
                  <a:srgbClr val="996600"/>
                </a:solidFill>
              </a:rPr>
            </a:br>
            <a:r>
              <a:rPr lang="ru-RU" sz="2600" dirty="0">
                <a:solidFill>
                  <a:srgbClr val="996600"/>
                </a:solidFill>
              </a:rPr>
              <a:t>Заставил плакать Помидора.</a:t>
            </a:r>
            <a:br>
              <a:rPr lang="ru-RU" sz="2600" dirty="0">
                <a:solidFill>
                  <a:srgbClr val="996600"/>
                </a:solidFill>
              </a:rPr>
            </a:br>
            <a:r>
              <a:rPr lang="ru-RU" sz="2600" dirty="0">
                <a:solidFill>
                  <a:srgbClr val="996600"/>
                </a:solidFill>
              </a:rPr>
              <a:t>У синьора слезы градом,</a:t>
            </a:r>
            <a:br>
              <a:rPr lang="ru-RU" sz="2600" dirty="0">
                <a:solidFill>
                  <a:srgbClr val="996600"/>
                </a:solidFill>
              </a:rPr>
            </a:br>
            <a:r>
              <a:rPr lang="ru-RU" sz="2600" dirty="0">
                <a:solidFill>
                  <a:srgbClr val="996600"/>
                </a:solidFill>
              </a:rPr>
              <a:t>Но злодею – так и надо!</a:t>
            </a:r>
          </a:p>
        </p:txBody>
      </p:sp>
      <p:sp>
        <p:nvSpPr>
          <p:cNvPr id="29" name="Багетная рамка 28"/>
          <p:cNvSpPr/>
          <p:nvPr/>
        </p:nvSpPr>
        <p:spPr>
          <a:xfrm>
            <a:off x="179512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Ф</a:t>
            </a:r>
          </a:p>
        </p:txBody>
      </p:sp>
      <p:sp>
        <p:nvSpPr>
          <p:cNvPr id="49" name="Багетная рамка 48"/>
          <p:cNvSpPr/>
          <p:nvPr/>
        </p:nvSpPr>
        <p:spPr>
          <a:xfrm>
            <a:off x="793256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Х</a:t>
            </a:r>
            <a:endParaRPr lang="ru-RU" sz="2800" b="1" dirty="0"/>
          </a:p>
        </p:txBody>
      </p:sp>
      <p:sp>
        <p:nvSpPr>
          <p:cNvPr id="50" name="Багетная рамка 49"/>
          <p:cNvSpPr/>
          <p:nvPr/>
        </p:nvSpPr>
        <p:spPr>
          <a:xfrm>
            <a:off x="1348449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/>
              <a:t>Ц</a:t>
            </a:r>
            <a:endParaRPr lang="ru-RU" sz="2800" b="1" dirty="0"/>
          </a:p>
        </p:txBody>
      </p:sp>
      <p:sp>
        <p:nvSpPr>
          <p:cNvPr id="51" name="Багетная рамка 50"/>
          <p:cNvSpPr/>
          <p:nvPr/>
        </p:nvSpPr>
        <p:spPr>
          <a:xfrm>
            <a:off x="1939927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</a:t>
            </a:r>
            <a:endParaRPr lang="ru-RU" sz="2800" b="1" dirty="0"/>
          </a:p>
        </p:txBody>
      </p:sp>
      <p:sp>
        <p:nvSpPr>
          <p:cNvPr id="52" name="Багетная рамка 51"/>
          <p:cNvSpPr/>
          <p:nvPr/>
        </p:nvSpPr>
        <p:spPr>
          <a:xfrm>
            <a:off x="2531405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Ш</a:t>
            </a:r>
            <a:endParaRPr lang="ru-RU" sz="2800" b="1" dirty="0"/>
          </a:p>
        </p:txBody>
      </p:sp>
      <p:sp>
        <p:nvSpPr>
          <p:cNvPr id="53" name="Багетная рамка 52"/>
          <p:cNvSpPr/>
          <p:nvPr/>
        </p:nvSpPr>
        <p:spPr>
          <a:xfrm>
            <a:off x="3164808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Щ</a:t>
            </a:r>
            <a:endParaRPr lang="ru-RU" sz="2800" b="1" dirty="0"/>
          </a:p>
        </p:txBody>
      </p:sp>
      <p:sp>
        <p:nvSpPr>
          <p:cNvPr id="54" name="Багетная рамка 53"/>
          <p:cNvSpPr/>
          <p:nvPr/>
        </p:nvSpPr>
        <p:spPr>
          <a:xfrm>
            <a:off x="3756287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Ъ</a:t>
            </a:r>
            <a:endParaRPr lang="ru-RU" sz="2800" b="1" dirty="0"/>
          </a:p>
        </p:txBody>
      </p:sp>
      <p:sp>
        <p:nvSpPr>
          <p:cNvPr id="55" name="Багетная рамка 54"/>
          <p:cNvSpPr/>
          <p:nvPr/>
        </p:nvSpPr>
        <p:spPr>
          <a:xfrm>
            <a:off x="4347765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Ы</a:t>
            </a:r>
            <a:endParaRPr lang="ru-RU" sz="2800" b="1" dirty="0"/>
          </a:p>
        </p:txBody>
      </p:sp>
      <p:sp>
        <p:nvSpPr>
          <p:cNvPr id="56" name="Багетная рамка 55"/>
          <p:cNvSpPr/>
          <p:nvPr/>
        </p:nvSpPr>
        <p:spPr>
          <a:xfrm>
            <a:off x="4939243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Ь</a:t>
            </a:r>
            <a:endParaRPr lang="ru-RU" sz="2800" b="1" dirty="0"/>
          </a:p>
        </p:txBody>
      </p:sp>
      <p:sp>
        <p:nvSpPr>
          <p:cNvPr id="57" name="Багетная рамка 56"/>
          <p:cNvSpPr/>
          <p:nvPr/>
        </p:nvSpPr>
        <p:spPr>
          <a:xfrm>
            <a:off x="5530722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Э</a:t>
            </a:r>
            <a:endParaRPr lang="ru-RU" sz="2800" b="1" dirty="0"/>
          </a:p>
        </p:txBody>
      </p:sp>
      <p:sp>
        <p:nvSpPr>
          <p:cNvPr id="58" name="Багетная рамка 57"/>
          <p:cNvSpPr/>
          <p:nvPr/>
        </p:nvSpPr>
        <p:spPr>
          <a:xfrm>
            <a:off x="6126050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Ю</a:t>
            </a:r>
            <a:endParaRPr lang="ru-RU" sz="2800" b="1" dirty="0"/>
          </a:p>
        </p:txBody>
      </p:sp>
      <p:sp>
        <p:nvSpPr>
          <p:cNvPr id="59" name="Багетная рамка 58"/>
          <p:cNvSpPr/>
          <p:nvPr/>
        </p:nvSpPr>
        <p:spPr>
          <a:xfrm>
            <a:off x="6721379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63" name="Багетная рамка 62"/>
          <p:cNvSpPr/>
          <p:nvPr/>
        </p:nvSpPr>
        <p:spPr>
          <a:xfrm>
            <a:off x="462031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Й</a:t>
            </a:r>
            <a:endParaRPr lang="ru-RU" sz="2800" b="1" dirty="0"/>
          </a:p>
        </p:txBody>
      </p:sp>
      <p:sp>
        <p:nvSpPr>
          <p:cNvPr id="64" name="Багетная рамка 63"/>
          <p:cNvSpPr/>
          <p:nvPr/>
        </p:nvSpPr>
        <p:spPr>
          <a:xfrm>
            <a:off x="1017223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5" name="Багетная рамка 64"/>
          <p:cNvSpPr/>
          <p:nvPr/>
        </p:nvSpPr>
        <p:spPr>
          <a:xfrm>
            <a:off x="1608702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66" name="Багетная рамка 65"/>
          <p:cNvSpPr/>
          <p:nvPr/>
        </p:nvSpPr>
        <p:spPr>
          <a:xfrm>
            <a:off x="2200180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</a:t>
            </a:r>
            <a:endParaRPr lang="ru-RU" sz="2800" b="1" dirty="0"/>
          </a:p>
        </p:txBody>
      </p:sp>
      <p:sp>
        <p:nvSpPr>
          <p:cNvPr id="67" name="Багетная рамка 66"/>
          <p:cNvSpPr/>
          <p:nvPr/>
        </p:nvSpPr>
        <p:spPr>
          <a:xfrm>
            <a:off x="2833583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68" name="Багетная рамка 67"/>
          <p:cNvSpPr/>
          <p:nvPr/>
        </p:nvSpPr>
        <p:spPr>
          <a:xfrm>
            <a:off x="3425061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69" name="Багетная рамка 68"/>
          <p:cNvSpPr/>
          <p:nvPr/>
        </p:nvSpPr>
        <p:spPr>
          <a:xfrm>
            <a:off x="4016540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</a:t>
            </a:r>
          </a:p>
        </p:txBody>
      </p:sp>
      <p:sp>
        <p:nvSpPr>
          <p:cNvPr id="70" name="Багетная рамка 69"/>
          <p:cNvSpPr/>
          <p:nvPr/>
        </p:nvSpPr>
        <p:spPr>
          <a:xfrm>
            <a:off x="4608018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71" name="Багетная рамка 70"/>
          <p:cNvSpPr/>
          <p:nvPr/>
        </p:nvSpPr>
        <p:spPr>
          <a:xfrm>
            <a:off x="5199497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72" name="Багетная рамка 71"/>
          <p:cNvSpPr/>
          <p:nvPr/>
        </p:nvSpPr>
        <p:spPr>
          <a:xfrm>
            <a:off x="5794825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73" name="Багетная рамка 72"/>
          <p:cNvSpPr/>
          <p:nvPr/>
        </p:nvSpPr>
        <p:spPr>
          <a:xfrm>
            <a:off x="6390154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76" name="Багетная рамка 75"/>
          <p:cNvSpPr/>
          <p:nvPr/>
        </p:nvSpPr>
        <p:spPr>
          <a:xfrm>
            <a:off x="793256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7" name="Багетная рамка 76"/>
          <p:cNvSpPr/>
          <p:nvPr/>
        </p:nvSpPr>
        <p:spPr>
          <a:xfrm>
            <a:off x="1348448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78" name="Багетная рамка 77"/>
          <p:cNvSpPr/>
          <p:nvPr/>
        </p:nvSpPr>
        <p:spPr>
          <a:xfrm>
            <a:off x="1939926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79" name="Багетная рамка 78"/>
          <p:cNvSpPr/>
          <p:nvPr/>
        </p:nvSpPr>
        <p:spPr>
          <a:xfrm>
            <a:off x="2531405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80" name="Багетная рамка 79"/>
          <p:cNvSpPr/>
          <p:nvPr/>
        </p:nvSpPr>
        <p:spPr>
          <a:xfrm>
            <a:off x="3164808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81" name="Багетная рамка 80"/>
          <p:cNvSpPr/>
          <p:nvPr/>
        </p:nvSpPr>
        <p:spPr>
          <a:xfrm>
            <a:off x="3756286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82" name="Багетная рамка 81"/>
          <p:cNvSpPr/>
          <p:nvPr/>
        </p:nvSpPr>
        <p:spPr>
          <a:xfrm>
            <a:off x="4347765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Ё</a:t>
            </a:r>
            <a:endParaRPr lang="ru-RU" sz="2800" b="1" dirty="0"/>
          </a:p>
        </p:txBody>
      </p:sp>
      <p:sp>
        <p:nvSpPr>
          <p:cNvPr id="83" name="Багетная рамка 82"/>
          <p:cNvSpPr/>
          <p:nvPr/>
        </p:nvSpPr>
        <p:spPr>
          <a:xfrm>
            <a:off x="4939243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84" name="Багетная рамка 83"/>
          <p:cNvSpPr/>
          <p:nvPr/>
        </p:nvSpPr>
        <p:spPr>
          <a:xfrm>
            <a:off x="5530721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85" name="Багетная рамка 84"/>
          <p:cNvSpPr/>
          <p:nvPr/>
        </p:nvSpPr>
        <p:spPr>
          <a:xfrm>
            <a:off x="6126050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7329526" y="4689860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193622" y="1844824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8193622" y="2255168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193622" y="2665512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8193622" y="3486200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193622" y="1434480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8193622" y="3883217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8193622" y="4285907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8193622" y="4689860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8193622" y="5100204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8193622" y="5479375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8193622" y="5866067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7329526" y="1829411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7329526" y="223804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7329526" y="2665512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7329526" y="3463951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7329526" y="142077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7329526" y="3872587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7329526" y="428122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7761574" y="387556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193622" y="308497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7329526" y="308497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8625670" y="308497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7761574" y="308497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6880809" y="308497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6449631" y="308497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018453" y="308497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6450501" y="634335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6450501" y="1042775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450501" y="1451215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6450501" y="1859655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6450501" y="2268095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6450501" y="225895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6450501" y="2676535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018453" y="387556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6450501" y="387556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6882549" y="387556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5626636" y="387556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5207265" y="387556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hlinkClick r:id="" action="ppaction://hlinkshowjump?jump=nextslide"/>
          </p:cNvPr>
          <p:cNvSpPr/>
          <p:nvPr/>
        </p:nvSpPr>
        <p:spPr>
          <a:xfrm>
            <a:off x="2673157" y="123309"/>
            <a:ext cx="2336940" cy="512930"/>
          </a:xfrm>
          <a:prstGeom prst="ellipse">
            <a:avLst/>
          </a:prstGeom>
          <a:solidFill>
            <a:srgbClr val="FFFF99">
              <a:alpha val="69804"/>
            </a:srgbClr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дальше</a:t>
            </a:r>
          </a:p>
        </p:txBody>
      </p:sp>
      <p:sp>
        <p:nvSpPr>
          <p:cNvPr id="136" name="Стрелка вниз 135"/>
          <p:cNvSpPr/>
          <p:nvPr/>
        </p:nvSpPr>
        <p:spPr>
          <a:xfrm>
            <a:off x="7384114" y="722107"/>
            <a:ext cx="322871" cy="512930"/>
          </a:xfrm>
          <a:prstGeom prst="downArrow">
            <a:avLst/>
          </a:prstGeom>
          <a:solidFill>
            <a:srgbClr val="CC99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Блок-схема: перфолента 85"/>
          <p:cNvSpPr/>
          <p:nvPr/>
        </p:nvSpPr>
        <p:spPr>
          <a:xfrm>
            <a:off x="1608701" y="3872587"/>
            <a:ext cx="1955187" cy="817274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подсказка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727" y="283988"/>
            <a:ext cx="2652477" cy="440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9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" grpId="0" animBg="1"/>
      <p:bldP spid="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251756"/>
            <a:ext cx="4716549" cy="2439616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600" dirty="0">
                <a:solidFill>
                  <a:srgbClr val="996600"/>
                </a:solidFill>
              </a:rPr>
              <a:t>Толстячок живет всех выше</a:t>
            </a:r>
            <a:br>
              <a:rPr lang="ru-RU" sz="2600" dirty="0">
                <a:solidFill>
                  <a:srgbClr val="996600"/>
                </a:solidFill>
              </a:rPr>
            </a:br>
            <a:r>
              <a:rPr lang="ru-RU" sz="2600" dirty="0">
                <a:solidFill>
                  <a:srgbClr val="996600"/>
                </a:solidFill>
              </a:rPr>
              <a:t>На одной стокгольмской крыше.</a:t>
            </a:r>
            <a:br>
              <a:rPr lang="ru-RU" sz="2600" dirty="0">
                <a:solidFill>
                  <a:srgbClr val="996600"/>
                </a:solidFill>
              </a:rPr>
            </a:br>
            <a:r>
              <a:rPr lang="ru-RU" sz="2600" dirty="0">
                <a:solidFill>
                  <a:srgbClr val="996600"/>
                </a:solidFill>
              </a:rPr>
              <a:t>Любит озорник варенье,</a:t>
            </a:r>
            <a:br>
              <a:rPr lang="ru-RU" sz="2600" dirty="0">
                <a:solidFill>
                  <a:srgbClr val="996600"/>
                </a:solidFill>
              </a:rPr>
            </a:br>
            <a:r>
              <a:rPr lang="ru-RU" sz="2600" dirty="0">
                <a:solidFill>
                  <a:srgbClr val="996600"/>
                </a:solidFill>
              </a:rPr>
              <a:t>Там где он – всегда веселье.</a:t>
            </a:r>
          </a:p>
        </p:txBody>
      </p:sp>
      <p:sp>
        <p:nvSpPr>
          <p:cNvPr id="29" name="Багетная рамка 28"/>
          <p:cNvSpPr/>
          <p:nvPr/>
        </p:nvSpPr>
        <p:spPr>
          <a:xfrm>
            <a:off x="179512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Ф</a:t>
            </a:r>
          </a:p>
        </p:txBody>
      </p:sp>
      <p:sp>
        <p:nvSpPr>
          <p:cNvPr id="49" name="Багетная рамка 48"/>
          <p:cNvSpPr/>
          <p:nvPr/>
        </p:nvSpPr>
        <p:spPr>
          <a:xfrm>
            <a:off x="793256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Х</a:t>
            </a:r>
            <a:endParaRPr lang="ru-RU" sz="2800" b="1" dirty="0"/>
          </a:p>
        </p:txBody>
      </p:sp>
      <p:sp>
        <p:nvSpPr>
          <p:cNvPr id="50" name="Багетная рамка 49"/>
          <p:cNvSpPr/>
          <p:nvPr/>
        </p:nvSpPr>
        <p:spPr>
          <a:xfrm>
            <a:off x="1348449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/>
              <a:t>Ц</a:t>
            </a:r>
            <a:endParaRPr lang="ru-RU" sz="2800" b="1" dirty="0"/>
          </a:p>
        </p:txBody>
      </p:sp>
      <p:sp>
        <p:nvSpPr>
          <p:cNvPr id="51" name="Багетная рамка 50"/>
          <p:cNvSpPr/>
          <p:nvPr/>
        </p:nvSpPr>
        <p:spPr>
          <a:xfrm>
            <a:off x="1939927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</a:t>
            </a:r>
            <a:endParaRPr lang="ru-RU" sz="2800" b="1" dirty="0"/>
          </a:p>
        </p:txBody>
      </p:sp>
      <p:sp>
        <p:nvSpPr>
          <p:cNvPr id="52" name="Багетная рамка 51"/>
          <p:cNvSpPr/>
          <p:nvPr/>
        </p:nvSpPr>
        <p:spPr>
          <a:xfrm>
            <a:off x="2531405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Ш</a:t>
            </a:r>
            <a:endParaRPr lang="ru-RU" sz="2800" b="1" dirty="0"/>
          </a:p>
        </p:txBody>
      </p:sp>
      <p:sp>
        <p:nvSpPr>
          <p:cNvPr id="53" name="Багетная рамка 52"/>
          <p:cNvSpPr/>
          <p:nvPr/>
        </p:nvSpPr>
        <p:spPr>
          <a:xfrm>
            <a:off x="3164808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Щ</a:t>
            </a:r>
            <a:endParaRPr lang="ru-RU" sz="2800" b="1" dirty="0"/>
          </a:p>
        </p:txBody>
      </p:sp>
      <p:sp>
        <p:nvSpPr>
          <p:cNvPr id="54" name="Багетная рамка 53"/>
          <p:cNvSpPr/>
          <p:nvPr/>
        </p:nvSpPr>
        <p:spPr>
          <a:xfrm>
            <a:off x="3756287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Ъ</a:t>
            </a:r>
            <a:endParaRPr lang="ru-RU" sz="2800" b="1" dirty="0"/>
          </a:p>
        </p:txBody>
      </p:sp>
      <p:sp>
        <p:nvSpPr>
          <p:cNvPr id="55" name="Багетная рамка 54"/>
          <p:cNvSpPr/>
          <p:nvPr/>
        </p:nvSpPr>
        <p:spPr>
          <a:xfrm>
            <a:off x="4347765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Ы</a:t>
            </a:r>
            <a:endParaRPr lang="ru-RU" sz="2800" b="1" dirty="0"/>
          </a:p>
        </p:txBody>
      </p:sp>
      <p:sp>
        <p:nvSpPr>
          <p:cNvPr id="56" name="Багетная рамка 55"/>
          <p:cNvSpPr/>
          <p:nvPr/>
        </p:nvSpPr>
        <p:spPr>
          <a:xfrm>
            <a:off x="4939243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Ь</a:t>
            </a:r>
            <a:endParaRPr lang="ru-RU" sz="2800" b="1" dirty="0"/>
          </a:p>
        </p:txBody>
      </p:sp>
      <p:sp>
        <p:nvSpPr>
          <p:cNvPr id="57" name="Багетная рамка 56"/>
          <p:cNvSpPr/>
          <p:nvPr/>
        </p:nvSpPr>
        <p:spPr>
          <a:xfrm>
            <a:off x="5530722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Э</a:t>
            </a:r>
            <a:endParaRPr lang="ru-RU" sz="2800" b="1" dirty="0"/>
          </a:p>
        </p:txBody>
      </p:sp>
      <p:sp>
        <p:nvSpPr>
          <p:cNvPr id="58" name="Багетная рамка 57"/>
          <p:cNvSpPr/>
          <p:nvPr/>
        </p:nvSpPr>
        <p:spPr>
          <a:xfrm>
            <a:off x="6126050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Ю</a:t>
            </a:r>
            <a:endParaRPr lang="ru-RU" sz="2800" b="1" dirty="0"/>
          </a:p>
        </p:txBody>
      </p:sp>
      <p:sp>
        <p:nvSpPr>
          <p:cNvPr id="59" name="Багетная рамка 58"/>
          <p:cNvSpPr/>
          <p:nvPr/>
        </p:nvSpPr>
        <p:spPr>
          <a:xfrm>
            <a:off x="6721379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63" name="Багетная рамка 62"/>
          <p:cNvSpPr/>
          <p:nvPr/>
        </p:nvSpPr>
        <p:spPr>
          <a:xfrm>
            <a:off x="462031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Й</a:t>
            </a:r>
            <a:endParaRPr lang="ru-RU" sz="2800" b="1" dirty="0"/>
          </a:p>
        </p:txBody>
      </p:sp>
      <p:sp>
        <p:nvSpPr>
          <p:cNvPr id="64" name="Багетная рамка 63"/>
          <p:cNvSpPr/>
          <p:nvPr/>
        </p:nvSpPr>
        <p:spPr>
          <a:xfrm>
            <a:off x="1017223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5" name="Багетная рамка 64"/>
          <p:cNvSpPr/>
          <p:nvPr/>
        </p:nvSpPr>
        <p:spPr>
          <a:xfrm>
            <a:off x="1608702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66" name="Багетная рамка 65"/>
          <p:cNvSpPr/>
          <p:nvPr/>
        </p:nvSpPr>
        <p:spPr>
          <a:xfrm>
            <a:off x="2200180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</a:t>
            </a:r>
            <a:endParaRPr lang="ru-RU" sz="2800" b="1" dirty="0"/>
          </a:p>
        </p:txBody>
      </p:sp>
      <p:sp>
        <p:nvSpPr>
          <p:cNvPr id="67" name="Багетная рамка 66"/>
          <p:cNvSpPr/>
          <p:nvPr/>
        </p:nvSpPr>
        <p:spPr>
          <a:xfrm>
            <a:off x="2833583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68" name="Багетная рамка 67"/>
          <p:cNvSpPr/>
          <p:nvPr/>
        </p:nvSpPr>
        <p:spPr>
          <a:xfrm>
            <a:off x="3425061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69" name="Багетная рамка 68"/>
          <p:cNvSpPr/>
          <p:nvPr/>
        </p:nvSpPr>
        <p:spPr>
          <a:xfrm>
            <a:off x="4016540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</a:t>
            </a:r>
          </a:p>
        </p:txBody>
      </p:sp>
      <p:sp>
        <p:nvSpPr>
          <p:cNvPr id="70" name="Багетная рамка 69"/>
          <p:cNvSpPr/>
          <p:nvPr/>
        </p:nvSpPr>
        <p:spPr>
          <a:xfrm>
            <a:off x="4608018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71" name="Багетная рамка 70"/>
          <p:cNvSpPr/>
          <p:nvPr/>
        </p:nvSpPr>
        <p:spPr>
          <a:xfrm>
            <a:off x="5199497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72" name="Багетная рамка 71"/>
          <p:cNvSpPr/>
          <p:nvPr/>
        </p:nvSpPr>
        <p:spPr>
          <a:xfrm>
            <a:off x="5794825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73" name="Багетная рамка 72"/>
          <p:cNvSpPr/>
          <p:nvPr/>
        </p:nvSpPr>
        <p:spPr>
          <a:xfrm>
            <a:off x="6390154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76" name="Багетная рамка 75"/>
          <p:cNvSpPr/>
          <p:nvPr/>
        </p:nvSpPr>
        <p:spPr>
          <a:xfrm>
            <a:off x="793256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7" name="Багетная рамка 76"/>
          <p:cNvSpPr/>
          <p:nvPr/>
        </p:nvSpPr>
        <p:spPr>
          <a:xfrm>
            <a:off x="1348448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78" name="Багетная рамка 77"/>
          <p:cNvSpPr/>
          <p:nvPr/>
        </p:nvSpPr>
        <p:spPr>
          <a:xfrm>
            <a:off x="1939926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79" name="Багетная рамка 78"/>
          <p:cNvSpPr/>
          <p:nvPr/>
        </p:nvSpPr>
        <p:spPr>
          <a:xfrm>
            <a:off x="2531405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80" name="Багетная рамка 79"/>
          <p:cNvSpPr/>
          <p:nvPr/>
        </p:nvSpPr>
        <p:spPr>
          <a:xfrm>
            <a:off x="3164808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81" name="Багетная рамка 80"/>
          <p:cNvSpPr/>
          <p:nvPr/>
        </p:nvSpPr>
        <p:spPr>
          <a:xfrm>
            <a:off x="3756286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82" name="Багетная рамка 81"/>
          <p:cNvSpPr/>
          <p:nvPr/>
        </p:nvSpPr>
        <p:spPr>
          <a:xfrm>
            <a:off x="4347765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Ё</a:t>
            </a:r>
            <a:endParaRPr lang="ru-RU" sz="2800" b="1" dirty="0"/>
          </a:p>
        </p:txBody>
      </p:sp>
      <p:sp>
        <p:nvSpPr>
          <p:cNvPr id="83" name="Багетная рамка 82"/>
          <p:cNvSpPr/>
          <p:nvPr/>
        </p:nvSpPr>
        <p:spPr>
          <a:xfrm>
            <a:off x="4939243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84" name="Багетная рамка 83"/>
          <p:cNvSpPr/>
          <p:nvPr/>
        </p:nvSpPr>
        <p:spPr>
          <a:xfrm>
            <a:off x="5530721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85" name="Багетная рамка 84"/>
          <p:cNvSpPr/>
          <p:nvPr/>
        </p:nvSpPr>
        <p:spPr>
          <a:xfrm>
            <a:off x="6126050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7329526" y="4689860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193622" y="1844824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8193622" y="2255168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193622" y="2665512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8193622" y="3486200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193622" y="1434480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8193622" y="3883217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8193622" y="4285907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8193622" y="4689860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8193622" y="5100204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8193622" y="5479375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8193622" y="5866067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7329526" y="1890095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7329526" y="2277615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7329526" y="2674632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7329526" y="3463951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7329526" y="1479751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7329526" y="3872587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7329526" y="428122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7761574" y="387556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193622" y="308497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7329526" y="308497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8625670" y="308497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7761574" y="308497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6880809" y="308497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6450501" y="308497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018453" y="308497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6450501" y="674972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6450501" y="108531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450501" y="1481862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6450501" y="1890095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6450501" y="2277615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6450501" y="265440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6450501" y="2674632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018453" y="387556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6450501" y="387556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6882549" y="387556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5626636" y="387556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5207265" y="387556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hlinkClick r:id="" action="ppaction://hlinkshowjump?jump=nextslide"/>
          </p:cNvPr>
          <p:cNvSpPr/>
          <p:nvPr/>
        </p:nvSpPr>
        <p:spPr>
          <a:xfrm>
            <a:off x="2673157" y="123309"/>
            <a:ext cx="2336940" cy="512930"/>
          </a:xfrm>
          <a:prstGeom prst="ellipse">
            <a:avLst/>
          </a:prstGeom>
          <a:solidFill>
            <a:srgbClr val="FFFF99">
              <a:alpha val="69804"/>
            </a:srgbClr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дальше</a:t>
            </a:r>
          </a:p>
        </p:txBody>
      </p:sp>
      <p:sp>
        <p:nvSpPr>
          <p:cNvPr id="86" name="Блок-схема: перфолента 85"/>
          <p:cNvSpPr/>
          <p:nvPr/>
        </p:nvSpPr>
        <p:spPr>
          <a:xfrm>
            <a:off x="1608701" y="3872587"/>
            <a:ext cx="1955187" cy="817274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подсказка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329238" y="2687959"/>
            <a:ext cx="594795" cy="670835"/>
            <a:chOff x="5329238" y="2687959"/>
            <a:chExt cx="594795" cy="670835"/>
          </a:xfrm>
        </p:grpSpPr>
        <p:sp>
          <p:nvSpPr>
            <p:cNvPr id="2" name="Стрелка вправо 1"/>
            <p:cNvSpPr/>
            <p:nvPr/>
          </p:nvSpPr>
          <p:spPr>
            <a:xfrm>
              <a:off x="5329238" y="3062152"/>
              <a:ext cx="594795" cy="296642"/>
            </a:xfrm>
            <a:prstGeom prst="rightArrow">
              <a:avLst/>
            </a:prstGeom>
            <a:solidFill>
              <a:srgbClr val="CC9900"/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23289" y="2687959"/>
              <a:ext cx="286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83" y="563770"/>
            <a:ext cx="4779250" cy="437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1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" grpId="0" animBg="1"/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Багетная рамка 28"/>
          <p:cNvSpPr/>
          <p:nvPr/>
        </p:nvSpPr>
        <p:spPr>
          <a:xfrm>
            <a:off x="179512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Ф</a:t>
            </a:r>
          </a:p>
        </p:txBody>
      </p:sp>
      <p:sp>
        <p:nvSpPr>
          <p:cNvPr id="49" name="Багетная рамка 48"/>
          <p:cNvSpPr/>
          <p:nvPr/>
        </p:nvSpPr>
        <p:spPr>
          <a:xfrm>
            <a:off x="793256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Х</a:t>
            </a:r>
            <a:endParaRPr lang="ru-RU" sz="2800" b="1" dirty="0"/>
          </a:p>
        </p:txBody>
      </p:sp>
      <p:sp>
        <p:nvSpPr>
          <p:cNvPr id="50" name="Багетная рамка 49"/>
          <p:cNvSpPr/>
          <p:nvPr/>
        </p:nvSpPr>
        <p:spPr>
          <a:xfrm>
            <a:off x="1348449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/>
              <a:t>Ц</a:t>
            </a:r>
            <a:endParaRPr lang="ru-RU" sz="2800" b="1" dirty="0"/>
          </a:p>
        </p:txBody>
      </p:sp>
      <p:sp>
        <p:nvSpPr>
          <p:cNvPr id="51" name="Багетная рамка 50"/>
          <p:cNvSpPr/>
          <p:nvPr/>
        </p:nvSpPr>
        <p:spPr>
          <a:xfrm>
            <a:off x="1939927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</a:t>
            </a:r>
            <a:endParaRPr lang="ru-RU" sz="2800" b="1" dirty="0"/>
          </a:p>
        </p:txBody>
      </p:sp>
      <p:sp>
        <p:nvSpPr>
          <p:cNvPr id="52" name="Багетная рамка 51"/>
          <p:cNvSpPr/>
          <p:nvPr/>
        </p:nvSpPr>
        <p:spPr>
          <a:xfrm>
            <a:off x="2531405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Ш</a:t>
            </a:r>
            <a:endParaRPr lang="ru-RU" sz="2800" b="1" dirty="0"/>
          </a:p>
        </p:txBody>
      </p:sp>
      <p:sp>
        <p:nvSpPr>
          <p:cNvPr id="53" name="Багетная рамка 52"/>
          <p:cNvSpPr/>
          <p:nvPr/>
        </p:nvSpPr>
        <p:spPr>
          <a:xfrm>
            <a:off x="3164808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Щ</a:t>
            </a:r>
            <a:endParaRPr lang="ru-RU" sz="2800" b="1" dirty="0"/>
          </a:p>
        </p:txBody>
      </p:sp>
      <p:sp>
        <p:nvSpPr>
          <p:cNvPr id="54" name="Багетная рамка 53"/>
          <p:cNvSpPr/>
          <p:nvPr/>
        </p:nvSpPr>
        <p:spPr>
          <a:xfrm>
            <a:off x="3756287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Ъ</a:t>
            </a:r>
            <a:endParaRPr lang="ru-RU" sz="2800" b="1" dirty="0"/>
          </a:p>
        </p:txBody>
      </p:sp>
      <p:sp>
        <p:nvSpPr>
          <p:cNvPr id="55" name="Багетная рамка 54"/>
          <p:cNvSpPr/>
          <p:nvPr/>
        </p:nvSpPr>
        <p:spPr>
          <a:xfrm>
            <a:off x="4347765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Ы</a:t>
            </a:r>
            <a:endParaRPr lang="ru-RU" sz="2800" b="1" dirty="0"/>
          </a:p>
        </p:txBody>
      </p:sp>
      <p:sp>
        <p:nvSpPr>
          <p:cNvPr id="56" name="Багетная рамка 55"/>
          <p:cNvSpPr/>
          <p:nvPr/>
        </p:nvSpPr>
        <p:spPr>
          <a:xfrm>
            <a:off x="4939243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Ь</a:t>
            </a:r>
            <a:endParaRPr lang="ru-RU" sz="2800" b="1" dirty="0"/>
          </a:p>
        </p:txBody>
      </p:sp>
      <p:sp>
        <p:nvSpPr>
          <p:cNvPr id="57" name="Багетная рамка 56"/>
          <p:cNvSpPr/>
          <p:nvPr/>
        </p:nvSpPr>
        <p:spPr>
          <a:xfrm>
            <a:off x="5530722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Э</a:t>
            </a:r>
            <a:endParaRPr lang="ru-RU" sz="2800" b="1" dirty="0"/>
          </a:p>
        </p:txBody>
      </p:sp>
      <p:sp>
        <p:nvSpPr>
          <p:cNvPr id="58" name="Багетная рамка 57"/>
          <p:cNvSpPr/>
          <p:nvPr/>
        </p:nvSpPr>
        <p:spPr>
          <a:xfrm>
            <a:off x="6126050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Ю</a:t>
            </a:r>
            <a:endParaRPr lang="ru-RU" sz="2800" b="1" dirty="0"/>
          </a:p>
        </p:txBody>
      </p:sp>
      <p:sp>
        <p:nvSpPr>
          <p:cNvPr id="59" name="Багетная рамка 58"/>
          <p:cNvSpPr/>
          <p:nvPr/>
        </p:nvSpPr>
        <p:spPr>
          <a:xfrm>
            <a:off x="6721379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63" name="Багетная рамка 62"/>
          <p:cNvSpPr/>
          <p:nvPr/>
        </p:nvSpPr>
        <p:spPr>
          <a:xfrm>
            <a:off x="462031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Й</a:t>
            </a:r>
            <a:endParaRPr lang="ru-RU" sz="2800" b="1" dirty="0"/>
          </a:p>
        </p:txBody>
      </p:sp>
      <p:sp>
        <p:nvSpPr>
          <p:cNvPr id="64" name="Багетная рамка 63"/>
          <p:cNvSpPr/>
          <p:nvPr/>
        </p:nvSpPr>
        <p:spPr>
          <a:xfrm>
            <a:off x="1017223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5" name="Багетная рамка 64"/>
          <p:cNvSpPr/>
          <p:nvPr/>
        </p:nvSpPr>
        <p:spPr>
          <a:xfrm>
            <a:off x="1608702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66" name="Багетная рамка 65"/>
          <p:cNvSpPr/>
          <p:nvPr/>
        </p:nvSpPr>
        <p:spPr>
          <a:xfrm>
            <a:off x="2200180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</a:t>
            </a:r>
            <a:endParaRPr lang="ru-RU" sz="2800" b="1" dirty="0"/>
          </a:p>
        </p:txBody>
      </p:sp>
      <p:sp>
        <p:nvSpPr>
          <p:cNvPr id="67" name="Багетная рамка 66"/>
          <p:cNvSpPr/>
          <p:nvPr/>
        </p:nvSpPr>
        <p:spPr>
          <a:xfrm>
            <a:off x="2833583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68" name="Багетная рамка 67"/>
          <p:cNvSpPr/>
          <p:nvPr/>
        </p:nvSpPr>
        <p:spPr>
          <a:xfrm>
            <a:off x="3425061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69" name="Багетная рамка 68"/>
          <p:cNvSpPr/>
          <p:nvPr/>
        </p:nvSpPr>
        <p:spPr>
          <a:xfrm>
            <a:off x="4016540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</a:t>
            </a:r>
          </a:p>
        </p:txBody>
      </p:sp>
      <p:sp>
        <p:nvSpPr>
          <p:cNvPr id="70" name="Багетная рамка 69"/>
          <p:cNvSpPr/>
          <p:nvPr/>
        </p:nvSpPr>
        <p:spPr>
          <a:xfrm>
            <a:off x="4608018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71" name="Багетная рамка 70"/>
          <p:cNvSpPr/>
          <p:nvPr/>
        </p:nvSpPr>
        <p:spPr>
          <a:xfrm>
            <a:off x="5199497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72" name="Багетная рамка 71"/>
          <p:cNvSpPr/>
          <p:nvPr/>
        </p:nvSpPr>
        <p:spPr>
          <a:xfrm>
            <a:off x="5794825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73" name="Багетная рамка 72"/>
          <p:cNvSpPr/>
          <p:nvPr/>
        </p:nvSpPr>
        <p:spPr>
          <a:xfrm>
            <a:off x="6390154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76" name="Багетная рамка 75"/>
          <p:cNvSpPr/>
          <p:nvPr/>
        </p:nvSpPr>
        <p:spPr>
          <a:xfrm>
            <a:off x="793256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7" name="Багетная рамка 76"/>
          <p:cNvSpPr/>
          <p:nvPr/>
        </p:nvSpPr>
        <p:spPr>
          <a:xfrm>
            <a:off x="1348448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78" name="Багетная рамка 77"/>
          <p:cNvSpPr/>
          <p:nvPr/>
        </p:nvSpPr>
        <p:spPr>
          <a:xfrm>
            <a:off x="1939926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79" name="Багетная рамка 78"/>
          <p:cNvSpPr/>
          <p:nvPr/>
        </p:nvSpPr>
        <p:spPr>
          <a:xfrm>
            <a:off x="2531405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80" name="Багетная рамка 79"/>
          <p:cNvSpPr/>
          <p:nvPr/>
        </p:nvSpPr>
        <p:spPr>
          <a:xfrm>
            <a:off x="3164808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81" name="Багетная рамка 80"/>
          <p:cNvSpPr/>
          <p:nvPr/>
        </p:nvSpPr>
        <p:spPr>
          <a:xfrm>
            <a:off x="3756286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82" name="Багетная рамка 81"/>
          <p:cNvSpPr/>
          <p:nvPr/>
        </p:nvSpPr>
        <p:spPr>
          <a:xfrm>
            <a:off x="4347765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Ё</a:t>
            </a:r>
            <a:endParaRPr lang="ru-RU" sz="2800" b="1" dirty="0"/>
          </a:p>
        </p:txBody>
      </p:sp>
      <p:sp>
        <p:nvSpPr>
          <p:cNvPr id="83" name="Багетная рамка 82"/>
          <p:cNvSpPr/>
          <p:nvPr/>
        </p:nvSpPr>
        <p:spPr>
          <a:xfrm>
            <a:off x="4939243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84" name="Багетная рамка 83"/>
          <p:cNvSpPr/>
          <p:nvPr/>
        </p:nvSpPr>
        <p:spPr>
          <a:xfrm>
            <a:off x="5530721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85" name="Багетная рамка 84"/>
          <p:cNvSpPr/>
          <p:nvPr/>
        </p:nvSpPr>
        <p:spPr>
          <a:xfrm>
            <a:off x="6126050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7329526" y="4689860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193622" y="1844824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8193622" y="2255168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193622" y="2665512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8193622" y="3486200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193622" y="1434480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8193622" y="3883217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8193622" y="4285907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8193622" y="4689860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8193622" y="5100204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8193622" y="5479375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8193622" y="5866067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7329526" y="1867271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7329526" y="2264288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7329526" y="2674632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7329526" y="3495320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7329526" y="1459038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7329526" y="3883217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7329526" y="4293561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7761574" y="3883217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8193622" y="308497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7329526" y="308497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8625670" y="308497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7761574" y="308497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6880809" y="308497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6449631" y="308497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018453" y="308497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6450501" y="636239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6450501" y="104658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450501" y="1456927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6450501" y="1890095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6450501" y="2277615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6450501" y="225895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6450501" y="2674632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049980" y="3883217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6469869" y="3883217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6897478" y="3883217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5646885" y="3883217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5216415" y="3883217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134" name="Овал 133">
            <a:hlinkClick r:id="" action="ppaction://hlinkshowjump?jump=nextslide"/>
          </p:cNvPr>
          <p:cNvSpPr/>
          <p:nvPr/>
        </p:nvSpPr>
        <p:spPr>
          <a:xfrm>
            <a:off x="2673157" y="123309"/>
            <a:ext cx="2336940" cy="512930"/>
          </a:xfrm>
          <a:prstGeom prst="ellipse">
            <a:avLst/>
          </a:prstGeom>
          <a:solidFill>
            <a:srgbClr val="FFFF99">
              <a:alpha val="69804"/>
            </a:srgbClr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дальше</a:t>
            </a:r>
          </a:p>
        </p:txBody>
      </p:sp>
      <p:sp>
        <p:nvSpPr>
          <p:cNvPr id="86" name="Блок-схема: перфолента 85"/>
          <p:cNvSpPr/>
          <p:nvPr/>
        </p:nvSpPr>
        <p:spPr>
          <a:xfrm>
            <a:off x="1608701" y="3872587"/>
            <a:ext cx="1955187" cy="817274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подсказка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8" name="Стрелка вправо 87"/>
          <p:cNvSpPr/>
          <p:nvPr/>
        </p:nvSpPr>
        <p:spPr>
          <a:xfrm>
            <a:off x="4452692" y="4058661"/>
            <a:ext cx="594795" cy="296642"/>
          </a:xfrm>
          <a:prstGeom prst="rightArrow">
            <a:avLst/>
          </a:prstGeom>
          <a:solidFill>
            <a:srgbClr val="CC9900"/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TextBox 92"/>
          <p:cNvSpPr txBox="1"/>
          <p:nvPr/>
        </p:nvSpPr>
        <p:spPr>
          <a:xfrm>
            <a:off x="4521003" y="3745317"/>
            <a:ext cx="286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Заголовок 3"/>
          <p:cNvSpPr txBox="1">
            <a:spLocks/>
          </p:cNvSpPr>
          <p:nvPr/>
        </p:nvSpPr>
        <p:spPr>
          <a:xfrm>
            <a:off x="241085" y="1240532"/>
            <a:ext cx="4716549" cy="243961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 smtClean="0">
                <a:solidFill>
                  <a:srgbClr val="996600"/>
                </a:solidFill>
              </a:rPr>
              <a:t>Деревянный, длинноносый,</a:t>
            </a:r>
            <a:br>
              <a:rPr lang="ru-RU" sz="2600" dirty="0" smtClean="0">
                <a:solidFill>
                  <a:srgbClr val="996600"/>
                </a:solidFill>
              </a:rPr>
            </a:br>
            <a:r>
              <a:rPr lang="ru-RU" sz="2600" dirty="0" smtClean="0">
                <a:solidFill>
                  <a:srgbClr val="996600"/>
                </a:solidFill>
              </a:rPr>
              <a:t>Недругов оставил «с носом».</a:t>
            </a:r>
            <a:br>
              <a:rPr lang="ru-RU" sz="2600" dirty="0" smtClean="0">
                <a:solidFill>
                  <a:srgbClr val="996600"/>
                </a:solidFill>
              </a:rPr>
            </a:br>
            <a:r>
              <a:rPr lang="ru-RU" sz="2600" dirty="0" smtClean="0">
                <a:solidFill>
                  <a:srgbClr val="996600"/>
                </a:solidFill>
              </a:rPr>
              <a:t>Ему добрая </a:t>
            </a:r>
            <a:r>
              <a:rPr lang="ru-RU" sz="2600" dirty="0" err="1" smtClean="0">
                <a:solidFill>
                  <a:srgbClr val="996600"/>
                </a:solidFill>
              </a:rPr>
              <a:t>Тортила</a:t>
            </a:r>
            <a:r>
              <a:rPr lang="ru-RU" sz="2600" dirty="0" smtClean="0">
                <a:solidFill>
                  <a:srgbClr val="996600"/>
                </a:solidFill>
              </a:rPr>
              <a:t/>
            </a:r>
            <a:br>
              <a:rPr lang="ru-RU" sz="2600" dirty="0" smtClean="0">
                <a:solidFill>
                  <a:srgbClr val="996600"/>
                </a:solidFill>
              </a:rPr>
            </a:br>
            <a:r>
              <a:rPr lang="ru-RU" sz="2600" dirty="0" smtClean="0">
                <a:solidFill>
                  <a:srgbClr val="996600"/>
                </a:solidFill>
              </a:rPr>
              <a:t>Чудо-ключик подарила.</a:t>
            </a:r>
            <a:endParaRPr lang="ru-RU" sz="2600" dirty="0">
              <a:solidFill>
                <a:srgbClr val="9966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51" y="636239"/>
            <a:ext cx="4350412" cy="406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86" grpId="0" animBg="1"/>
      <p:bldP spid="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251756"/>
            <a:ext cx="4716549" cy="2439616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>
                <a:solidFill>
                  <a:srgbClr val="996600"/>
                </a:solidFill>
              </a:rPr>
              <a:t>Носик круглый, пятачком,</a:t>
            </a:r>
            <a:br>
              <a:rPr lang="ru-RU" sz="2400" dirty="0">
                <a:solidFill>
                  <a:srgbClr val="996600"/>
                </a:solidFill>
              </a:rPr>
            </a:br>
            <a:r>
              <a:rPr lang="ru-RU" sz="2400" dirty="0">
                <a:solidFill>
                  <a:srgbClr val="996600"/>
                </a:solidFill>
              </a:rPr>
              <a:t>Им в земле удобно рыться, </a:t>
            </a:r>
            <a:br>
              <a:rPr lang="ru-RU" sz="2400" dirty="0">
                <a:solidFill>
                  <a:srgbClr val="996600"/>
                </a:solidFill>
              </a:rPr>
            </a:br>
            <a:r>
              <a:rPr lang="ru-RU" sz="2400" dirty="0">
                <a:solidFill>
                  <a:srgbClr val="996600"/>
                </a:solidFill>
              </a:rPr>
              <a:t>Хвостик маленький крючком, </a:t>
            </a:r>
            <a:br>
              <a:rPr lang="ru-RU" sz="2400" dirty="0">
                <a:solidFill>
                  <a:srgbClr val="996600"/>
                </a:solidFill>
              </a:rPr>
            </a:br>
            <a:r>
              <a:rPr lang="ru-RU" sz="2400" dirty="0">
                <a:solidFill>
                  <a:srgbClr val="996600"/>
                </a:solidFill>
              </a:rPr>
              <a:t>Вместо туфелек - копытца. </a:t>
            </a:r>
            <a:br>
              <a:rPr lang="ru-RU" sz="2400" dirty="0">
                <a:solidFill>
                  <a:srgbClr val="996600"/>
                </a:solidFill>
              </a:rPr>
            </a:br>
            <a:r>
              <a:rPr lang="ru-RU" sz="2400" dirty="0">
                <a:solidFill>
                  <a:srgbClr val="996600"/>
                </a:solidFill>
              </a:rPr>
              <a:t>Трое их - и до чего же </a:t>
            </a:r>
            <a:br>
              <a:rPr lang="ru-RU" sz="2400" dirty="0">
                <a:solidFill>
                  <a:srgbClr val="996600"/>
                </a:solidFill>
              </a:rPr>
            </a:br>
            <a:r>
              <a:rPr lang="ru-RU" sz="2400" dirty="0">
                <a:solidFill>
                  <a:srgbClr val="996600"/>
                </a:solidFill>
              </a:rPr>
              <a:t>Братья дружные похожи. </a:t>
            </a:r>
          </a:p>
        </p:txBody>
      </p:sp>
      <p:sp>
        <p:nvSpPr>
          <p:cNvPr id="29" name="Багетная рамка 28"/>
          <p:cNvSpPr/>
          <p:nvPr/>
        </p:nvSpPr>
        <p:spPr>
          <a:xfrm>
            <a:off x="179512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Ф</a:t>
            </a:r>
          </a:p>
        </p:txBody>
      </p:sp>
      <p:sp>
        <p:nvSpPr>
          <p:cNvPr id="49" name="Багетная рамка 48"/>
          <p:cNvSpPr/>
          <p:nvPr/>
        </p:nvSpPr>
        <p:spPr>
          <a:xfrm>
            <a:off x="793256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Х</a:t>
            </a:r>
            <a:endParaRPr lang="ru-RU" sz="2800" b="1" dirty="0"/>
          </a:p>
        </p:txBody>
      </p:sp>
      <p:sp>
        <p:nvSpPr>
          <p:cNvPr id="50" name="Багетная рамка 49"/>
          <p:cNvSpPr/>
          <p:nvPr/>
        </p:nvSpPr>
        <p:spPr>
          <a:xfrm>
            <a:off x="1348449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/>
              <a:t>Ц</a:t>
            </a:r>
            <a:endParaRPr lang="ru-RU" sz="2800" b="1" dirty="0"/>
          </a:p>
        </p:txBody>
      </p:sp>
      <p:sp>
        <p:nvSpPr>
          <p:cNvPr id="51" name="Багетная рамка 50"/>
          <p:cNvSpPr/>
          <p:nvPr/>
        </p:nvSpPr>
        <p:spPr>
          <a:xfrm>
            <a:off x="1939927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</a:t>
            </a:r>
            <a:endParaRPr lang="ru-RU" sz="2800" b="1" dirty="0"/>
          </a:p>
        </p:txBody>
      </p:sp>
      <p:sp>
        <p:nvSpPr>
          <p:cNvPr id="52" name="Багетная рамка 51"/>
          <p:cNvSpPr/>
          <p:nvPr/>
        </p:nvSpPr>
        <p:spPr>
          <a:xfrm>
            <a:off x="2531405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Ш</a:t>
            </a:r>
            <a:endParaRPr lang="ru-RU" sz="2800" b="1" dirty="0"/>
          </a:p>
        </p:txBody>
      </p:sp>
      <p:sp>
        <p:nvSpPr>
          <p:cNvPr id="53" name="Багетная рамка 52"/>
          <p:cNvSpPr/>
          <p:nvPr/>
        </p:nvSpPr>
        <p:spPr>
          <a:xfrm>
            <a:off x="3164808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Щ</a:t>
            </a:r>
            <a:endParaRPr lang="ru-RU" sz="2800" b="1" dirty="0"/>
          </a:p>
        </p:txBody>
      </p:sp>
      <p:sp>
        <p:nvSpPr>
          <p:cNvPr id="54" name="Багетная рамка 53"/>
          <p:cNvSpPr/>
          <p:nvPr/>
        </p:nvSpPr>
        <p:spPr>
          <a:xfrm>
            <a:off x="3756287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Ъ</a:t>
            </a:r>
            <a:endParaRPr lang="ru-RU" sz="2800" b="1" dirty="0"/>
          </a:p>
        </p:txBody>
      </p:sp>
      <p:sp>
        <p:nvSpPr>
          <p:cNvPr id="55" name="Багетная рамка 54"/>
          <p:cNvSpPr/>
          <p:nvPr/>
        </p:nvSpPr>
        <p:spPr>
          <a:xfrm>
            <a:off x="4347765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Ы</a:t>
            </a:r>
            <a:endParaRPr lang="ru-RU" sz="2800" b="1" dirty="0"/>
          </a:p>
        </p:txBody>
      </p:sp>
      <p:sp>
        <p:nvSpPr>
          <p:cNvPr id="56" name="Багетная рамка 55"/>
          <p:cNvSpPr/>
          <p:nvPr/>
        </p:nvSpPr>
        <p:spPr>
          <a:xfrm>
            <a:off x="4939243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Ь</a:t>
            </a:r>
            <a:endParaRPr lang="ru-RU" sz="2800" b="1" dirty="0"/>
          </a:p>
        </p:txBody>
      </p:sp>
      <p:sp>
        <p:nvSpPr>
          <p:cNvPr id="57" name="Багетная рамка 56"/>
          <p:cNvSpPr/>
          <p:nvPr/>
        </p:nvSpPr>
        <p:spPr>
          <a:xfrm>
            <a:off x="5530722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Э</a:t>
            </a:r>
            <a:endParaRPr lang="ru-RU" sz="2800" b="1" dirty="0"/>
          </a:p>
        </p:txBody>
      </p:sp>
      <p:sp>
        <p:nvSpPr>
          <p:cNvPr id="58" name="Багетная рамка 57"/>
          <p:cNvSpPr/>
          <p:nvPr/>
        </p:nvSpPr>
        <p:spPr>
          <a:xfrm>
            <a:off x="6126050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Ю</a:t>
            </a:r>
            <a:endParaRPr lang="ru-RU" sz="2800" b="1" dirty="0"/>
          </a:p>
        </p:txBody>
      </p:sp>
      <p:sp>
        <p:nvSpPr>
          <p:cNvPr id="59" name="Багетная рамка 58"/>
          <p:cNvSpPr/>
          <p:nvPr/>
        </p:nvSpPr>
        <p:spPr>
          <a:xfrm>
            <a:off x="6721379" y="6203772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63" name="Багетная рамка 62"/>
          <p:cNvSpPr/>
          <p:nvPr/>
        </p:nvSpPr>
        <p:spPr>
          <a:xfrm>
            <a:off x="462031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Й</a:t>
            </a:r>
            <a:endParaRPr lang="ru-RU" sz="2800" b="1" dirty="0"/>
          </a:p>
        </p:txBody>
      </p:sp>
      <p:sp>
        <p:nvSpPr>
          <p:cNvPr id="64" name="Багетная рамка 63"/>
          <p:cNvSpPr/>
          <p:nvPr/>
        </p:nvSpPr>
        <p:spPr>
          <a:xfrm>
            <a:off x="1017223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5" name="Багетная рамка 64"/>
          <p:cNvSpPr/>
          <p:nvPr/>
        </p:nvSpPr>
        <p:spPr>
          <a:xfrm>
            <a:off x="1608702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66" name="Багетная рамка 65"/>
          <p:cNvSpPr/>
          <p:nvPr/>
        </p:nvSpPr>
        <p:spPr>
          <a:xfrm>
            <a:off x="2200180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</a:t>
            </a:r>
            <a:endParaRPr lang="ru-RU" sz="2800" b="1" dirty="0"/>
          </a:p>
        </p:txBody>
      </p:sp>
      <p:sp>
        <p:nvSpPr>
          <p:cNvPr id="67" name="Багетная рамка 66"/>
          <p:cNvSpPr/>
          <p:nvPr/>
        </p:nvSpPr>
        <p:spPr>
          <a:xfrm>
            <a:off x="2833583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68" name="Багетная рамка 67"/>
          <p:cNvSpPr/>
          <p:nvPr/>
        </p:nvSpPr>
        <p:spPr>
          <a:xfrm>
            <a:off x="3425061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69" name="Багетная рамка 68"/>
          <p:cNvSpPr/>
          <p:nvPr/>
        </p:nvSpPr>
        <p:spPr>
          <a:xfrm>
            <a:off x="4016540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</a:t>
            </a:r>
          </a:p>
        </p:txBody>
      </p:sp>
      <p:sp>
        <p:nvSpPr>
          <p:cNvPr id="70" name="Багетная рамка 69"/>
          <p:cNvSpPr/>
          <p:nvPr/>
        </p:nvSpPr>
        <p:spPr>
          <a:xfrm>
            <a:off x="4608018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71" name="Багетная рамка 70"/>
          <p:cNvSpPr/>
          <p:nvPr/>
        </p:nvSpPr>
        <p:spPr>
          <a:xfrm>
            <a:off x="5199497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72" name="Багетная рамка 71"/>
          <p:cNvSpPr/>
          <p:nvPr/>
        </p:nvSpPr>
        <p:spPr>
          <a:xfrm>
            <a:off x="5794825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73" name="Багетная рамка 72"/>
          <p:cNvSpPr/>
          <p:nvPr/>
        </p:nvSpPr>
        <p:spPr>
          <a:xfrm>
            <a:off x="6390154" y="5555723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76" name="Багетная рамка 75"/>
          <p:cNvSpPr/>
          <p:nvPr/>
        </p:nvSpPr>
        <p:spPr>
          <a:xfrm>
            <a:off x="793256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7" name="Багетная рамка 76"/>
          <p:cNvSpPr/>
          <p:nvPr/>
        </p:nvSpPr>
        <p:spPr>
          <a:xfrm>
            <a:off x="1348448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78" name="Багетная рамка 77"/>
          <p:cNvSpPr/>
          <p:nvPr/>
        </p:nvSpPr>
        <p:spPr>
          <a:xfrm>
            <a:off x="1939926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79" name="Багетная рамка 78"/>
          <p:cNvSpPr/>
          <p:nvPr/>
        </p:nvSpPr>
        <p:spPr>
          <a:xfrm>
            <a:off x="2531405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80" name="Багетная рамка 79"/>
          <p:cNvSpPr/>
          <p:nvPr/>
        </p:nvSpPr>
        <p:spPr>
          <a:xfrm>
            <a:off x="3164808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81" name="Багетная рамка 80"/>
          <p:cNvSpPr/>
          <p:nvPr/>
        </p:nvSpPr>
        <p:spPr>
          <a:xfrm>
            <a:off x="3756286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82" name="Багетная рамка 81"/>
          <p:cNvSpPr/>
          <p:nvPr/>
        </p:nvSpPr>
        <p:spPr>
          <a:xfrm>
            <a:off x="4347765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Ё</a:t>
            </a:r>
            <a:endParaRPr lang="ru-RU" sz="2800" b="1" dirty="0"/>
          </a:p>
        </p:txBody>
      </p:sp>
      <p:sp>
        <p:nvSpPr>
          <p:cNvPr id="83" name="Багетная рамка 82"/>
          <p:cNvSpPr/>
          <p:nvPr/>
        </p:nvSpPr>
        <p:spPr>
          <a:xfrm>
            <a:off x="4939243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84" name="Багетная рамка 83"/>
          <p:cNvSpPr/>
          <p:nvPr/>
        </p:nvSpPr>
        <p:spPr>
          <a:xfrm>
            <a:off x="5530721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85" name="Багетная рамка 84"/>
          <p:cNvSpPr/>
          <p:nvPr/>
        </p:nvSpPr>
        <p:spPr>
          <a:xfrm>
            <a:off x="6126050" y="4935035"/>
            <a:ext cx="591478" cy="620688"/>
          </a:xfrm>
          <a:prstGeom prst="bevel">
            <a:avLst/>
          </a:prstGeom>
          <a:solidFill>
            <a:srgbClr val="CC9900"/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7340037" y="4682547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8193622" y="4689860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193622" y="5100204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8193622" y="5479375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193622" y="5866067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Овал 133">
            <a:hlinkClick r:id="" action="ppaction://hlinkshowjump?jump=nextslide"/>
          </p:cNvPr>
          <p:cNvSpPr/>
          <p:nvPr/>
        </p:nvSpPr>
        <p:spPr>
          <a:xfrm>
            <a:off x="2673157" y="123309"/>
            <a:ext cx="2336940" cy="512930"/>
          </a:xfrm>
          <a:prstGeom prst="ellipse">
            <a:avLst/>
          </a:prstGeom>
          <a:solidFill>
            <a:srgbClr val="FFFF99">
              <a:alpha val="69804"/>
            </a:srgbClr>
          </a:solidFill>
          <a:ln>
            <a:solidFill>
              <a:srgbClr val="99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дальше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8193622" y="3486200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193622" y="190027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8193622" y="2300439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193622" y="2665512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193622" y="1489932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8193622" y="3864479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8193622" y="4285907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7340037" y="1867271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7340037" y="2277615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7340037" y="2687959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7340037" y="3459381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7340037" y="1465090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7340037" y="387556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7340037" y="427482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7761574" y="3864479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8193622" y="309830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7340037" y="309830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8625670" y="309830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7761574" y="309830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6907989" y="309830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6469869" y="309830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037074" y="309830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6469869" y="647656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6469869" y="1046583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469869" y="1456927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6469869" y="1890095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6469869" y="2297545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6469869" y="225895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6469869" y="2687959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2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062017" y="3864479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6494065" y="3864479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6907989" y="3864479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5676602" y="3864479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5279212" y="3864479"/>
            <a:ext cx="432048" cy="410344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136" name="Стрелка вниз 135"/>
          <p:cNvSpPr/>
          <p:nvPr/>
        </p:nvSpPr>
        <p:spPr>
          <a:xfrm>
            <a:off x="8279703" y="738825"/>
            <a:ext cx="322871" cy="512930"/>
          </a:xfrm>
          <a:prstGeom prst="downArrow">
            <a:avLst/>
          </a:prstGeom>
          <a:solidFill>
            <a:srgbClr val="CC99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Блок-схема: перфолента 85"/>
          <p:cNvSpPr/>
          <p:nvPr/>
        </p:nvSpPr>
        <p:spPr>
          <a:xfrm>
            <a:off x="1608701" y="3872587"/>
            <a:ext cx="1955187" cy="817274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подсказка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41" y="636239"/>
            <a:ext cx="5997509" cy="40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" grpId="0" animBg="1"/>
      <p:bldP spid="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Рисунок 158" descr="книга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71800" y="188640"/>
            <a:ext cx="6660232" cy="4955464"/>
          </a:xfrm>
          <a:prstGeom prst="rect">
            <a:avLst/>
          </a:prstGeom>
        </p:spPr>
      </p:pic>
      <p:sp>
        <p:nvSpPr>
          <p:cNvPr id="157" name="TextBox 156"/>
          <p:cNvSpPr txBox="1"/>
          <p:nvPr/>
        </p:nvSpPr>
        <p:spPr>
          <a:xfrm>
            <a:off x="4283968" y="1835441"/>
            <a:ext cx="486003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800" b="1" dirty="0" smtClean="0">
                <a:solidFill>
                  <a:srgbClr val="996600"/>
                </a:solidFill>
              </a:rPr>
              <a:t>Молодцы!</a:t>
            </a:r>
          </a:p>
          <a:p>
            <a:r>
              <a:rPr lang="ru-RU" sz="2800" b="1" dirty="0" smtClean="0">
                <a:solidFill>
                  <a:srgbClr val="996600"/>
                </a:solidFill>
              </a:rPr>
              <a:t>Чтение – вот лучшее учение!</a:t>
            </a:r>
          </a:p>
          <a:p>
            <a:r>
              <a:rPr lang="ru-RU" sz="2800" b="1" dirty="0" smtClean="0">
                <a:solidFill>
                  <a:srgbClr val="996600"/>
                </a:solidFill>
              </a:rPr>
              <a:t>Давайте прочитаем вместе</a:t>
            </a:r>
            <a:r>
              <a:rPr lang="ru-RU" sz="2800" b="1" dirty="0">
                <a:solidFill>
                  <a:srgbClr val="996600"/>
                </a:solidFill>
              </a:rPr>
              <a:t>:</a:t>
            </a:r>
            <a:endParaRPr lang="ru-RU" sz="2800" b="1" dirty="0" smtClean="0">
              <a:solidFill>
                <a:srgbClr val="996600"/>
              </a:solidFill>
            </a:endParaRPr>
          </a:p>
        </p:txBody>
      </p:sp>
      <p:pic>
        <p:nvPicPr>
          <p:cNvPr id="160" name="Рисунок 159" descr="мышонок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1949444"/>
            <a:ext cx="4896544" cy="4279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996952"/>
            <a:ext cx="30810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Нажми на картинку</a:t>
            </a:r>
            <a:endParaRPr lang="ru-RU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трелка вниз 5">
            <a:hlinkClick r:id="" action="ppaction://hlinkshowjump?jump=nextslide"/>
          </p:cNvPr>
          <p:cNvSpPr/>
          <p:nvPr/>
        </p:nvSpPr>
        <p:spPr>
          <a:xfrm>
            <a:off x="6713984" y="4365104"/>
            <a:ext cx="484632" cy="978408"/>
          </a:xfrm>
          <a:prstGeom prst="downArrow">
            <a:avLst/>
          </a:prstGeom>
          <a:solidFill>
            <a:srgbClr val="CC99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5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</p:childTnLst>
        </p:cTn>
      </p:par>
    </p:tnLst>
    <p:bldLst>
      <p:bldP spid="1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0000">
            <a:off x="6444208" y="1072735"/>
            <a:ext cx="2105576" cy="3060829"/>
          </a:xfrm>
          <a:prstGeom prst="rect">
            <a:avLst/>
          </a:prstGeom>
          <a:ln>
            <a:solidFill>
              <a:srgbClr val="9966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1072734"/>
            <a:ext cx="1872208" cy="3060830"/>
          </a:xfrm>
          <a:prstGeom prst="rect">
            <a:avLst/>
          </a:prstGeom>
          <a:ln>
            <a:solidFill>
              <a:srgbClr val="9966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420000">
            <a:off x="1061479" y="1044494"/>
            <a:ext cx="2394628" cy="3089070"/>
          </a:xfrm>
          <a:prstGeom prst="rect">
            <a:avLst/>
          </a:prstGeom>
          <a:ln>
            <a:solidFill>
              <a:srgbClr val="9966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0000">
            <a:off x="2591300" y="3655111"/>
            <a:ext cx="2016224" cy="2880320"/>
          </a:xfrm>
          <a:prstGeom prst="rect">
            <a:avLst/>
          </a:prstGeom>
          <a:ln>
            <a:solidFill>
              <a:srgbClr val="9966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0000">
            <a:off x="5148064" y="3655111"/>
            <a:ext cx="2186129" cy="2880320"/>
          </a:xfrm>
          <a:prstGeom prst="rect">
            <a:avLst/>
          </a:prstGeom>
          <a:ln>
            <a:solidFill>
              <a:srgbClr val="9966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95536" y="188640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Читаем сами, читаем с нами!</a:t>
            </a:r>
            <a:endParaRPr lang="ru-RU" sz="4400" b="1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8368408" y="6217021"/>
            <a:ext cx="720080" cy="617355"/>
          </a:xfrm>
          <a:prstGeom prst="actionButtonHome">
            <a:avLst/>
          </a:prstGeom>
          <a:solidFill>
            <a:srgbClr val="92D050"/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8409881" y="0"/>
            <a:ext cx="720080" cy="868651"/>
          </a:xfrm>
          <a:prstGeom prst="mathMultiply">
            <a:avLst/>
          </a:prstGeom>
          <a:solidFill>
            <a:srgbClr val="9966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32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99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450</Words>
  <Application>Microsoft Office PowerPoint</Application>
  <PresentationFormat>Экран (4:3)</PresentationFormat>
  <Paragraphs>329</Paragraphs>
  <Slides>10</Slides>
  <Notes>7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Сказочные герои</vt:lpstr>
      <vt:lpstr>Презентация PowerPoint</vt:lpstr>
      <vt:lpstr>С кем Мороз играет в прятки, В белой шубке, в белой шапке?  Знают все его дочурку,  И зовут ее ....</vt:lpstr>
      <vt:lpstr>Мальчик-луковка веселый Заставил плакать Помидора. У синьора слезы градом, Но злодею – так и надо!</vt:lpstr>
      <vt:lpstr>Толстячок живет всех выше На одной стокгольмской крыше. Любит озорник варенье, Там где он – всегда веселье.</vt:lpstr>
      <vt:lpstr>Презентация PowerPoint</vt:lpstr>
      <vt:lpstr>Носик круглый, пятачком, Им в земле удобно рыться,  Хвостик маленький крючком,  Вместо туфелек - копытца.  Трое их - и до чего же  Братья дружные похожи. </vt:lpstr>
      <vt:lpstr>Презентация PowerPoint</vt:lpstr>
      <vt:lpstr>Презентация PowerPoint</vt:lpstr>
      <vt:lpstr>Интернет-ресурсы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Sony</cp:lastModifiedBy>
  <cp:revision>98</cp:revision>
  <dcterms:created xsi:type="dcterms:W3CDTF">2016-05-20T20:14:07Z</dcterms:created>
  <dcterms:modified xsi:type="dcterms:W3CDTF">2016-07-31T22:03:13Z</dcterms:modified>
</cp:coreProperties>
</file>