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10" r:id="rId2"/>
    <p:sldId id="309" r:id="rId3"/>
    <p:sldId id="256" r:id="rId4"/>
    <p:sldId id="257" r:id="rId5"/>
    <p:sldId id="258" r:id="rId6"/>
    <p:sldId id="259" r:id="rId7"/>
    <p:sldId id="260" r:id="rId8"/>
    <p:sldId id="263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7" r:id="rId34"/>
    <p:sldId id="288" r:id="rId35"/>
    <p:sldId id="289" r:id="rId36"/>
    <p:sldId id="290" r:id="rId37"/>
    <p:sldId id="286" r:id="rId38"/>
    <p:sldId id="291" r:id="rId39"/>
    <p:sldId id="292" r:id="rId40"/>
    <p:sldId id="293" r:id="rId41"/>
    <p:sldId id="294" r:id="rId42"/>
    <p:sldId id="295" r:id="rId43"/>
    <p:sldId id="299" r:id="rId44"/>
    <p:sldId id="298" r:id="rId45"/>
    <p:sldId id="296" r:id="rId46"/>
    <p:sldId id="297" r:id="rId47"/>
    <p:sldId id="301" r:id="rId48"/>
    <p:sldId id="302" r:id="rId49"/>
    <p:sldId id="303" r:id="rId50"/>
    <p:sldId id="304" r:id="rId51"/>
    <p:sldId id="305" r:id="rId52"/>
    <p:sldId id="300" r:id="rId53"/>
    <p:sldId id="307" r:id="rId54"/>
    <p:sldId id="306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D0FF"/>
    <a:srgbClr val="D5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6AAEF-2522-40BD-8837-AC1BF11734C6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3707C-A572-497E-9727-53BA1F7A0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423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707C-A572-497E-9727-53BA1F7A039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39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3.xml"/><Relationship Id="rId18" Type="http://schemas.openxmlformats.org/officeDocument/2006/relationships/slide" Target="slide33.xml"/><Relationship Id="rId26" Type="http://schemas.openxmlformats.org/officeDocument/2006/relationships/slide" Target="slide41.xml"/><Relationship Id="rId3" Type="http://schemas.openxmlformats.org/officeDocument/2006/relationships/slide" Target="slide3.xml"/><Relationship Id="rId21" Type="http://schemas.openxmlformats.org/officeDocument/2006/relationships/slide" Target="slide45.xml"/><Relationship Id="rId7" Type="http://schemas.openxmlformats.org/officeDocument/2006/relationships/slide" Target="slide9.xml"/><Relationship Id="rId12" Type="http://schemas.openxmlformats.org/officeDocument/2006/relationships/slide" Target="slide21.xml"/><Relationship Id="rId17" Type="http://schemas.openxmlformats.org/officeDocument/2006/relationships/slide" Target="slide31.xml"/><Relationship Id="rId25" Type="http://schemas.openxmlformats.org/officeDocument/2006/relationships/slide" Target="slide49.xml"/><Relationship Id="rId2" Type="http://schemas.openxmlformats.org/officeDocument/2006/relationships/notesSlide" Target="../notesSlides/notesSlide1.xml"/><Relationship Id="rId16" Type="http://schemas.openxmlformats.org/officeDocument/2006/relationships/slide" Target="slide29.xml"/><Relationship Id="rId20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9.xml"/><Relationship Id="rId24" Type="http://schemas.openxmlformats.org/officeDocument/2006/relationships/slide" Target="slide39.xml"/><Relationship Id="rId5" Type="http://schemas.openxmlformats.org/officeDocument/2006/relationships/slide" Target="slide13.xml"/><Relationship Id="rId15" Type="http://schemas.openxmlformats.org/officeDocument/2006/relationships/slide" Target="slide27.xml"/><Relationship Id="rId23" Type="http://schemas.openxmlformats.org/officeDocument/2006/relationships/slide" Target="slide47.xml"/><Relationship Id="rId28" Type="http://schemas.openxmlformats.org/officeDocument/2006/relationships/slide" Target="slide5.xml"/><Relationship Id="rId10" Type="http://schemas.openxmlformats.org/officeDocument/2006/relationships/slide" Target="slide17.xml"/><Relationship Id="rId19" Type="http://schemas.openxmlformats.org/officeDocument/2006/relationships/slide" Target="slide43.xml"/><Relationship Id="rId4" Type="http://schemas.openxmlformats.org/officeDocument/2006/relationships/image" Target="../media/image3.png"/><Relationship Id="rId9" Type="http://schemas.openxmlformats.org/officeDocument/2006/relationships/slide" Target="slide15.xml"/><Relationship Id="rId14" Type="http://schemas.openxmlformats.org/officeDocument/2006/relationships/slide" Target="slide25.xml"/><Relationship Id="rId22" Type="http://schemas.openxmlformats.org/officeDocument/2006/relationships/slide" Target="slide37.xml"/><Relationship Id="rId27" Type="http://schemas.openxmlformats.org/officeDocument/2006/relationships/slide" Target="slide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halloart.ru/attachment.php?attachmentid=19668&amp;d=1317285464" TargetMode="External"/><Relationship Id="rId13" Type="http://schemas.openxmlformats.org/officeDocument/2006/relationships/hyperlink" Target="http://www.xxlbook.ru/imgh526373.png" TargetMode="External"/><Relationship Id="rId18" Type="http://schemas.openxmlformats.org/officeDocument/2006/relationships/hyperlink" Target="http://media.nn.ru/data/forum/images/2013-12/81636305-dareeka.gif" TargetMode="External"/><Relationship Id="rId26" Type="http://schemas.openxmlformats.org/officeDocument/2006/relationships/hyperlink" Target="http://dreamworlds.ru/uploads/posts/2009-11/thumbs/1258155860_7.jpg" TargetMode="External"/><Relationship Id="rId3" Type="http://schemas.openxmlformats.org/officeDocument/2006/relationships/hyperlink" Target="http://skazki-chudu.ru/_nw/0/31841485.jpg" TargetMode="External"/><Relationship Id="rId21" Type="http://schemas.openxmlformats.org/officeDocument/2006/relationships/hyperlink" Target="http://empik.spravka.ua/products/292925.html" TargetMode="External"/><Relationship Id="rId7" Type="http://schemas.openxmlformats.org/officeDocument/2006/relationships/hyperlink" Target="http://www.myltik.ru/db/rus/k/konek_gorbunok_1947.jpg" TargetMode="External"/><Relationship Id="rId12" Type="http://schemas.openxmlformats.org/officeDocument/2006/relationships/hyperlink" Target="http://i.i.ua/photo/images/pic/9/6/5575469_f5a31196.jpg" TargetMode="External"/><Relationship Id="rId17" Type="http://schemas.openxmlformats.org/officeDocument/2006/relationships/hyperlink" Target="http://www.labirint.ru/screenshot/goods/226014/16/" TargetMode="External"/><Relationship Id="rId25" Type="http://schemas.openxmlformats.org/officeDocument/2006/relationships/hyperlink" Target="http://www.artscroll.ru/Images/2008/l/LiaSelina/000013.jpg" TargetMode="External"/><Relationship Id="rId2" Type="http://schemas.openxmlformats.org/officeDocument/2006/relationships/hyperlink" Target="http://denis-sergeev2005.narod.ru/konek-gorbunok/1.jpg" TargetMode="External"/><Relationship Id="rId16" Type="http://schemas.openxmlformats.org/officeDocument/2006/relationships/hyperlink" Target="http://www.labirint.ru/screenshot/goods/226014/10/" TargetMode="External"/><Relationship Id="rId20" Type="http://schemas.openxmlformats.org/officeDocument/2006/relationships/hyperlink" Target="http://magnet.211.ru/storage/images/d7/1e/d5/00001/original.jpg" TargetMode="External"/><Relationship Id="rId29" Type="http://schemas.openxmlformats.org/officeDocument/2006/relationships/hyperlink" Target="http://images.smartbuy.ro/lib/uploads/image/an_2011/luna_07/zi_29/thumbs_200x200/castorland-mini-puzzle-120-piese-m-4e31d3c68fcb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tskpl.ru/work/639/" TargetMode="External"/><Relationship Id="rId11" Type="http://schemas.openxmlformats.org/officeDocument/2006/relationships/hyperlink" Target="http://ljplus.ru/img4/l/y/lyuzb/a399.jpg" TargetMode="External"/><Relationship Id="rId24" Type="http://schemas.openxmlformats.org/officeDocument/2006/relationships/hyperlink" Target="http://st-im.kinopoisk.ru/im/kadr/1/1/6/kinopoisk.ru-Alenkiy-tsvetochek-1161879.jp" TargetMode="External"/><Relationship Id="rId5" Type="http://schemas.openxmlformats.org/officeDocument/2006/relationships/hyperlink" Target="http://www.kmrz.ru/catimg/37/378259.jpg" TargetMode="External"/><Relationship Id="rId15" Type="http://schemas.openxmlformats.org/officeDocument/2006/relationships/hyperlink" Target="http://www.labirint.ru/screenshot/goods/226014/8/" TargetMode="External"/><Relationship Id="rId23" Type="http://schemas.openxmlformats.org/officeDocument/2006/relationships/hyperlink" Target="http://nwcod.com/uploads/posts/2009-10/1254477083_serebryannoe-kopytce.0-08-33.888.jpg" TargetMode="External"/><Relationship Id="rId28" Type="http://schemas.openxmlformats.org/officeDocument/2006/relationships/hyperlink" Target="http://www.artscroll.ru/Images/2008/l/LiaSelina/000014.jpg" TargetMode="External"/><Relationship Id="rId10" Type="http://schemas.openxmlformats.org/officeDocument/2006/relationships/hyperlink" Target="http://g.io.ua/img_aa/large/0966/83/09668322.jpg" TargetMode="External"/><Relationship Id="rId19" Type="http://schemas.openxmlformats.org/officeDocument/2006/relationships/hyperlink" Target="http://ocka3ke.ru/sites/default/files/styles/large_tale/public/serebryanoe_kopytce_1.jpg" TargetMode="External"/><Relationship Id="rId31" Type="http://schemas.openxmlformats.org/officeDocument/2006/relationships/hyperlink" Target="http://skazki-chudu.ru/Dobrota/Rusalochka/R_Nenov/Rusalochka_Nemov_04.jpg" TargetMode="External"/><Relationship Id="rId4" Type="http://schemas.openxmlformats.org/officeDocument/2006/relationships/hyperlink" Target="http://s019.radikal.ru/i602/1303/c4/36791b301e74.jpg" TargetMode="External"/><Relationship Id="rId9" Type="http://schemas.openxmlformats.org/officeDocument/2006/relationships/hyperlink" Target="http://www.xxlbook.ru/imgh608607.png" TargetMode="External"/><Relationship Id="rId14" Type="http://schemas.openxmlformats.org/officeDocument/2006/relationships/hyperlink" Target="http://img.labirint.ru/images/comments_pic/1030/02lab7kvh1280553082.jpg" TargetMode="External"/><Relationship Id="rId22" Type="http://schemas.openxmlformats.org/officeDocument/2006/relationships/hyperlink" Target="http://www.edu54.ru/sites/default/files/userfiles/image/serebro.jpg" TargetMode="External"/><Relationship Id="rId27" Type="http://schemas.openxmlformats.org/officeDocument/2006/relationships/hyperlink" Target="http://gaudi.arttalk.ru/album_picm.php?pic_id=6131&amp;sid=9e2521d8211a9b6e3be49472ea7c4c48" TargetMode="External"/><Relationship Id="rId30" Type="http://schemas.openxmlformats.org/officeDocument/2006/relationships/hyperlink" Target="http://img1.liveinternet.ru/images/attach/c/4/84/33/84033035_0000pb35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zoom.ru/%D0%9C%D1%83%D0%BB%D1%8C%D1%82%D0%B8%D0%BA%D0%B8/%D0%BE%D0%B1%D0%BE%D0%B8/174170/z134.3/" TargetMode="External"/><Relationship Id="rId7" Type="http://schemas.openxmlformats.org/officeDocument/2006/relationships/hyperlink" Target="http://cp12.nevsepic.com.ua/78-2/1355625812-1177251-www.nevsepic.com.ua.jpg" TargetMode="External"/><Relationship Id="rId2" Type="http://schemas.openxmlformats.org/officeDocument/2006/relationships/hyperlink" Target="http://img.labirint.ru/images/comments_pic/0940/01labpuo81254235818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1.livemaster.ru/foto/175x175/4b25263521-dlya-ukrashenij-hrizolit-s-yuvelirnoj-n0217.jpg" TargetMode="External"/><Relationship Id="rId5" Type="http://schemas.openxmlformats.org/officeDocument/2006/relationships/hyperlink" Target="http://www.old-land.ru/kadr/mc134.jpg" TargetMode="External"/><Relationship Id="rId4" Type="http://schemas.openxmlformats.org/officeDocument/2006/relationships/hyperlink" Target="http://s16.radikal.ru/i190/1108/bd/e16d2668d023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16632"/>
            <a:ext cx="7704856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dirty="0">
                <a:solidFill>
                  <a:srgbClr val="FF0000"/>
                </a:solidFill>
                <a:latin typeface="Arial" charset="0"/>
              </a:rPr>
              <a:t>Интеллектуальная игра </a:t>
            </a:r>
            <a:r>
              <a:rPr lang="ru-RU" altLang="ru-RU" sz="3600" b="1" dirty="0">
                <a:solidFill>
                  <a:srgbClr val="FF0000"/>
                </a:solidFill>
                <a:latin typeface="Arial" charset="0"/>
              </a:rPr>
              <a:t>по литературному </a:t>
            </a:r>
            <a:r>
              <a:rPr lang="ru-RU" altLang="ru-RU" sz="3600" b="1" dirty="0" smtClean="0">
                <a:solidFill>
                  <a:srgbClr val="FF0000"/>
                </a:solidFill>
                <a:latin typeface="Arial" charset="0"/>
              </a:rPr>
              <a:t>чтению</a:t>
            </a:r>
            <a:endParaRPr lang="ru-RU" altLang="ru-RU" sz="3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768" y="3212976"/>
            <a:ext cx="7701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ross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934619"/>
            <a:ext cx="2713037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9643" y="2967335"/>
            <a:ext cx="9203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«Что за прелесть эти сказки!»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74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5184576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20028" y="24633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charset="0"/>
              </a:rPr>
              <a:t>Царский спальник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527416" y="5229200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4754" y="116632"/>
            <a:ext cx="4740275" cy="4298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82446" y="4414781"/>
            <a:ext cx="8261350" cy="1905000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Что было в трёх котлах,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 в которых купались Иван и царь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88224" y="5805264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122" name="Picture 2" descr="D:\Документы\367273-8a7e576c3e02a8fe(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7"/>
            <a:ext cx="129614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0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106613"/>
            <a:ext cx="4456113" cy="430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&amp;Icy;&amp;lcy;&amp;lcy;&amp;yucy;&amp;scy;&amp;tcy;&amp;rcy;&amp;acy;&amp;tscy;&amp;icy;&amp;yacy; 8 &amp;icy;&amp;zcy; 21 &amp;dcy;&amp;lcy;&amp;yacy; &amp;Kcy;&amp;ocy;&amp;ncy;&amp;iecy;&amp;kcy;-&amp;gcy;&amp;ocy;&amp;rcy;&amp;bcy;&amp;ucy;&amp;ncy;&amp;ocy;&amp;kcy; - &amp;Pcy;&amp;iecy;&amp;tcy;&amp;rcy; &amp;IEcy;&amp;rcy;&amp;shcy;&amp;ocy;&amp;vcy; | &amp;Lcy;&amp;acy;&amp;bcy;&amp;icy;&amp;rcy;&amp;icy;&amp;ncy;&amp;tcy; - &amp;kcy;&amp;ncy;&amp;icy;&amp;gcy;&amp;icy;. &amp;Icy;&amp;scy;&amp;tcy;&amp;ocy;&amp;chcy;&amp;ncy;&amp;icy;&amp;kcy;: lettr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06" r="9988" b="7690"/>
          <a:stretch>
            <a:fillRect/>
          </a:stretch>
        </p:blipFill>
        <p:spPr bwMode="auto">
          <a:xfrm>
            <a:off x="4997450" y="2167592"/>
            <a:ext cx="3603625" cy="4161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" y="332657"/>
            <a:ext cx="786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Вода студёная, вода варёная и молоко, вскипячённое </a:t>
            </a:r>
            <a:r>
              <a:rPr lang="ru-RU" sz="4000" b="1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ключом</a:t>
            </a:r>
            <a:endParaRPr lang="ru-RU" sz="40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812360" y="5589240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http://magnet.211.ru/storage/images/d7/1e/d5/00001/origina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81000"/>
            <a:ext cx="5532438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273571" y="4479061"/>
            <a:ext cx="7315200" cy="1676400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Как звали девочку - сиротку?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16216" y="5733256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243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743575" cy="527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67980" y="116632"/>
            <a:ext cx="30203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err="1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Дарёнка</a:t>
            </a:r>
            <a:endParaRPr lang="ru-RU" sz="54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884368" y="5445224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88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http://knigi.tomsk.ru/covers/000/747/821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4" t="42799" r="3929" b="2856"/>
          <a:stretch>
            <a:fillRect/>
          </a:stretch>
        </p:blipFill>
        <p:spPr bwMode="auto">
          <a:xfrm>
            <a:off x="1714498" y="116632"/>
            <a:ext cx="5715000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57188" y="4224338"/>
            <a:ext cx="8558212" cy="2362200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каким музыкальным инструментом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сравнивал старик </a:t>
            </a:r>
            <a:r>
              <a:rPr kumimoji="0" lang="ru-RU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Кокованя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кошку </a:t>
            </a:r>
            <a:r>
              <a:rPr kumimoji="0" lang="ru-RU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Мурёнку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?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08930" y="5663208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0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my-child.ucoz.ru/_ld/0/140265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5904656" cy="4296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16632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С </a:t>
            </a:r>
            <a:r>
              <a:rPr lang="ru-RU" sz="5400" b="1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балалайкой</a:t>
            </a:r>
            <a:endParaRPr lang="ru-RU" sz="54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4" name="Picture 7" descr="http://savepic.net/369376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2708920"/>
            <a:ext cx="35052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44384" y="5638272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21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http://nwcod.com/uploads/posts/2009-10/1254477083_serebryannoe-kopytce.0-08-33.88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52399"/>
            <a:ext cx="6477000" cy="4419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92322" y="4568907"/>
            <a:ext cx="8001000" cy="1600200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Сколько раз Серебряное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копытце показалось </a:t>
            </a: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Дарёнке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?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12743" y="5905588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51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static2.etoya.ru/files/images/imgsng/part_1/39255/src/556786771%5B1%5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161883"/>
            <a:ext cx="6499225" cy="4946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236767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Три раза</a:t>
            </a: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812360" y="5279926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4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imagehost.ru/data/8827/487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15436"/>
            <a:ext cx="5715000" cy="38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3568" y="4653136"/>
            <a:ext cx="8323262" cy="1593850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Какого цвета была кошка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 </a:t>
            </a:r>
            <a:r>
              <a:rPr kumimoji="0" lang="ru-RU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Мурёнка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?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                        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48264" y="5785321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06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hlinkClick r:id="" action="ppaction://hlinkshowjump?jump=nextslide"/>
          </p:cNvPr>
          <p:cNvSpPr>
            <a:spLocks noChangeAspect="1" noChangeArrowheads="1"/>
          </p:cNvSpPr>
          <p:nvPr/>
        </p:nvSpPr>
        <p:spPr bwMode="auto">
          <a:xfrm>
            <a:off x="228600" y="160338"/>
            <a:ext cx="1824038" cy="731837"/>
          </a:xfrm>
          <a:prstGeom prst="rect">
            <a:avLst/>
          </a:prstGeom>
          <a:gradFill rotWithShape="1">
            <a:gsLst>
              <a:gs pos="0">
                <a:srgbClr val="F2FFEB">
                  <a:gamma/>
                  <a:shade val="46275"/>
                  <a:invGamma/>
                </a:srgbClr>
              </a:gs>
              <a:gs pos="50000">
                <a:srgbClr val="F2FFEB"/>
              </a:gs>
              <a:gs pos="100000">
                <a:srgbClr val="F2FFEB">
                  <a:gamma/>
                  <a:shade val="46275"/>
                  <a:invGamma/>
                </a:srgbClr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П. Ершов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«Конёк  - горбунок»</a:t>
            </a:r>
          </a:p>
        </p:txBody>
      </p:sp>
      <p:sp>
        <p:nvSpPr>
          <p:cNvPr id="3" name="Rectangle 90">
            <a:hlinkClick r:id="" action="ppaction://hlinkshowjump?jump=nextslide"/>
          </p:cNvPr>
          <p:cNvSpPr>
            <a:spLocks noChangeAspect="1" noChangeArrowheads="1"/>
          </p:cNvSpPr>
          <p:nvPr/>
        </p:nvSpPr>
        <p:spPr bwMode="auto">
          <a:xfrm>
            <a:off x="2157413" y="180975"/>
            <a:ext cx="1581150" cy="731838"/>
          </a:xfrm>
          <a:prstGeom prst="rect">
            <a:avLst/>
          </a:prstGeom>
          <a:gradFill rotWithShape="1">
            <a:gsLst>
              <a:gs pos="0">
                <a:srgbClr val="F2FFEB">
                  <a:gamma/>
                  <a:shade val="46275"/>
                  <a:invGamma/>
                </a:srgbClr>
              </a:gs>
              <a:gs pos="50000">
                <a:srgbClr val="F2FFEB"/>
              </a:gs>
              <a:gs pos="100000">
                <a:srgbClr val="F2FFEB">
                  <a:gamma/>
                  <a:shade val="46275"/>
                  <a:invGamma/>
                </a:srgbClr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П. Бажов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«Серебряное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 копытце»</a:t>
            </a:r>
          </a:p>
        </p:txBody>
      </p:sp>
      <p:sp>
        <p:nvSpPr>
          <p:cNvPr id="4" name="Rectangle 91">
            <a:hlinkClick r:id="" action="ppaction://hlinkshowjump?jump=nextslide"/>
          </p:cNvPr>
          <p:cNvSpPr>
            <a:spLocks noChangeAspect="1" noChangeArrowheads="1"/>
          </p:cNvSpPr>
          <p:nvPr/>
        </p:nvSpPr>
        <p:spPr bwMode="auto">
          <a:xfrm>
            <a:off x="3803927" y="166688"/>
            <a:ext cx="1581150" cy="731837"/>
          </a:xfrm>
          <a:prstGeom prst="rect">
            <a:avLst/>
          </a:prstGeom>
          <a:gradFill rotWithShape="1">
            <a:gsLst>
              <a:gs pos="0">
                <a:srgbClr val="F2FFEB">
                  <a:gamma/>
                  <a:shade val="46275"/>
                  <a:invGamma/>
                </a:srgbClr>
              </a:gs>
              <a:gs pos="50000">
                <a:srgbClr val="F2FFEB"/>
              </a:gs>
              <a:gs pos="100000">
                <a:srgbClr val="F2FFEB">
                  <a:gamma/>
                  <a:shade val="46275"/>
                  <a:invGamma/>
                </a:srgbClr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С. Аксаков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«Аленький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Цветочек»</a:t>
            </a:r>
          </a:p>
        </p:txBody>
      </p:sp>
      <p:sp>
        <p:nvSpPr>
          <p:cNvPr id="5" name="Rectangle 92">
            <a:hlinkClick r:id="" action="ppaction://hlinkshowjump?jump=nextslide"/>
          </p:cNvPr>
          <p:cNvSpPr>
            <a:spLocks noChangeAspect="1" noChangeArrowheads="1"/>
          </p:cNvSpPr>
          <p:nvPr/>
        </p:nvSpPr>
        <p:spPr bwMode="auto">
          <a:xfrm>
            <a:off x="5464175" y="180976"/>
            <a:ext cx="1581150" cy="731837"/>
          </a:xfrm>
          <a:prstGeom prst="rect">
            <a:avLst/>
          </a:prstGeom>
          <a:gradFill rotWithShape="1">
            <a:gsLst>
              <a:gs pos="0">
                <a:srgbClr val="70766D"/>
              </a:gs>
              <a:gs pos="50000">
                <a:srgbClr val="F2FFEB"/>
              </a:gs>
              <a:gs pos="100000">
                <a:srgbClr val="70766D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666633"/>
                </a:solidFill>
                <a:effectLst/>
                <a:uLnTx/>
                <a:uFillTx/>
                <a:latin typeface="Arial Black" pitchFamily="34" charset="0"/>
              </a:rPr>
              <a:t>Г.Х.Андерсен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666633"/>
                </a:solidFill>
                <a:effectLst/>
                <a:uLnTx/>
                <a:uFillTx/>
                <a:latin typeface="Arial Black" pitchFamily="34" charset="0"/>
              </a:rPr>
              <a:t> «Русалочка»</a:t>
            </a:r>
          </a:p>
        </p:txBody>
      </p:sp>
      <p:sp>
        <p:nvSpPr>
          <p:cNvPr id="9" name="Rectangle 93">
            <a:hlinkClick r:id="" action="ppaction://hlinkshowjump?jump=nextslide"/>
          </p:cNvPr>
          <p:cNvSpPr>
            <a:spLocks noChangeAspect="1" noChangeArrowheads="1"/>
          </p:cNvSpPr>
          <p:nvPr/>
        </p:nvSpPr>
        <p:spPr bwMode="auto">
          <a:xfrm>
            <a:off x="7134154" y="180976"/>
            <a:ext cx="1581150" cy="731837"/>
          </a:xfrm>
          <a:prstGeom prst="rect">
            <a:avLst/>
          </a:prstGeom>
          <a:gradFill rotWithShape="1">
            <a:gsLst>
              <a:gs pos="0">
                <a:srgbClr val="F2FFEB">
                  <a:gamma/>
                  <a:shade val="46275"/>
                  <a:invGamma/>
                </a:srgbClr>
              </a:gs>
              <a:gs pos="50000">
                <a:srgbClr val="F2FFEB"/>
              </a:gs>
              <a:gs pos="100000">
                <a:srgbClr val="F2FFEB">
                  <a:gamma/>
                  <a:shade val="46275"/>
                  <a:invGamma/>
                </a:srgbClr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А. С. Пушкин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«Сказка о мёртвой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царевне и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о семи богатырях»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10" name="Rectangle 64"/>
          <p:cNvSpPr>
            <a:spLocks noChangeAspect="1" noChangeArrowheads="1"/>
          </p:cNvSpPr>
          <p:nvPr/>
        </p:nvSpPr>
        <p:spPr bwMode="auto">
          <a:xfrm>
            <a:off x="320621" y="955673"/>
            <a:ext cx="1581150" cy="1052512"/>
          </a:xfrm>
          <a:prstGeom prst="rect">
            <a:avLst/>
          </a:prstGeom>
          <a:gradFill rotWithShape="1">
            <a:gsLst>
              <a:gs pos="0">
                <a:srgbClr val="F2FFEB">
                  <a:gamma/>
                  <a:shade val="46275"/>
                  <a:invGamma/>
                </a:srgbClr>
              </a:gs>
              <a:gs pos="50000">
                <a:srgbClr val="F2FFEB"/>
              </a:gs>
              <a:gs pos="100000">
                <a:srgbClr val="F2FFEB">
                  <a:gamma/>
                  <a:shade val="46275"/>
                  <a:invGamma/>
                </a:srgbClr>
              </a:gs>
            </a:gsLst>
            <a:lin ang="189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hlinkClick r:id="rId3" action="ppaction://hlinksldjump"/>
              </a:rPr>
              <a:t>100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02" y="1012767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89" y="1012767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012767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279" y="1029775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68" y="5638627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405" y="4530695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454" y="3379981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99" y="2226990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154" y="2226990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" y="2199984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27" y="2284427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47" y="3419825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47" y="4553210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607" y="5645199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07" y="4479000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03" y="3372798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04" y="2277962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" y="5708290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12" y="4521547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" y="3347685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44" y="5645199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6" y="3431972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6" y="5620010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865" y="4531110"/>
            <a:ext cx="1597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70802" y="1119631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hlinkClick r:id="rId5" action="ppaction://hlinksldjump"/>
              </a:rPr>
              <a:t>100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5054" y="3588697"/>
            <a:ext cx="867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300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3907" y="4772123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C00000"/>
                </a:solidFill>
                <a:hlinkClick r:id="rId7" action="ppaction://hlinksldjump"/>
              </a:rPr>
              <a:t>400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5054" y="5861023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C00000"/>
                </a:solidFill>
                <a:hlinkClick r:id="rId8" action="ppaction://hlinksldjump"/>
              </a:rPr>
              <a:t>500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53198" y="2518974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C00000"/>
                </a:solidFill>
                <a:hlinkClick r:id="rId9" action="ppaction://hlinksldjump"/>
              </a:rPr>
              <a:t>200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70802" y="3619582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C00000"/>
                </a:solidFill>
                <a:hlinkClick r:id="rId10" action="ppaction://hlinksldjump"/>
              </a:rPr>
              <a:t>300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15137" y="4825335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C00000"/>
                </a:solidFill>
                <a:hlinkClick r:id="rId11" action="ppaction://hlinksldjump"/>
              </a:rPr>
              <a:t>400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53197" y="5766530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C00000"/>
                </a:solidFill>
                <a:hlinkClick r:id="rId12" action="ppaction://hlinksldjump"/>
              </a:rPr>
              <a:t>500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25061" y="1211159"/>
            <a:ext cx="974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hlinkClick r:id="rId13" action="ppaction://hlinksldjump"/>
              </a:rPr>
              <a:t>100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89583" y="2440995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 smtClean="0">
                <a:solidFill>
                  <a:srgbClr val="C00000"/>
                </a:solidFill>
                <a:hlinkClick r:id="rId14" action="ppaction://hlinksldjump"/>
              </a:rPr>
              <a:t>200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160458" y="3660837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C00000"/>
                </a:solidFill>
                <a:hlinkClick r:id="rId15" action="ppaction://hlinksldjump"/>
              </a:rPr>
              <a:t>300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160458" y="4772123"/>
            <a:ext cx="838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C00000"/>
                </a:solidFill>
                <a:hlinkClick r:id="rId16" action="ppaction://hlinksldjump"/>
              </a:rPr>
              <a:t>400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189583" y="5785147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C00000"/>
                </a:solidFill>
                <a:hlinkClick r:id="rId17" action="ppaction://hlinksldjump"/>
              </a:rPr>
              <a:t>500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819388" y="1189541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hlinkClick r:id="rId18" action="ppaction://hlinksldjump"/>
              </a:rPr>
              <a:t>100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11872" y="1211159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hlinkClick r:id="rId19" action="ppaction://hlinksldjump"/>
              </a:rPr>
              <a:t>100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819388" y="2440994"/>
            <a:ext cx="832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dirty="0">
                <a:solidFill>
                  <a:srgbClr val="C00000"/>
                </a:solidFill>
                <a:hlinkClick r:id="rId20" action="ppaction://hlinksldjump"/>
              </a:rPr>
              <a:t>200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578615" y="2440993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>
                <a:solidFill>
                  <a:srgbClr val="C00000"/>
                </a:solidFill>
                <a:hlinkClick r:id="rId21" action="ppaction://hlinksldjump"/>
              </a:rPr>
              <a:t>200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830638" y="3613810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hlinkClick r:id="rId22" action="ppaction://hlinksldjump"/>
              </a:rPr>
              <a:t>300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24" name="Прямоугольник 1023"/>
          <p:cNvSpPr/>
          <p:nvPr/>
        </p:nvSpPr>
        <p:spPr>
          <a:xfrm>
            <a:off x="7511871" y="3588696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hlinkClick r:id="rId23" action="ppaction://hlinksldjump"/>
              </a:rPr>
              <a:t>300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25" name="Прямоугольник 1024"/>
          <p:cNvSpPr/>
          <p:nvPr/>
        </p:nvSpPr>
        <p:spPr>
          <a:xfrm>
            <a:off x="5795134" y="4720012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hlinkClick r:id="rId24" action="ppaction://hlinksldjump"/>
              </a:rPr>
              <a:t>400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51" name="Прямоугольник 1050"/>
          <p:cNvSpPr/>
          <p:nvPr/>
        </p:nvSpPr>
        <p:spPr>
          <a:xfrm>
            <a:off x="7494971" y="4772123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hlinkClick r:id="rId25" action="ppaction://hlinksldjump"/>
              </a:rPr>
              <a:t>400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52" name="Прямоугольник 1051">
            <a:hlinkClick r:id="rId26" action="ppaction://hlinksldjump"/>
          </p:cNvPr>
          <p:cNvSpPr/>
          <p:nvPr/>
        </p:nvSpPr>
        <p:spPr>
          <a:xfrm>
            <a:off x="5819386" y="5879640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hlinkClick r:id="rId26" action="ppaction://hlinksldjump"/>
              </a:rPr>
              <a:t>500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53" name="Прямоугольник 1052"/>
          <p:cNvSpPr/>
          <p:nvPr/>
        </p:nvSpPr>
        <p:spPr>
          <a:xfrm>
            <a:off x="7509763" y="5817412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hlinkClick r:id="rId27" action="ppaction://hlinksldjump"/>
              </a:rPr>
              <a:t>500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54" name="Прямоугольник 1053">
            <a:hlinkClick r:id="rId28" action="ppaction://hlinksldjump"/>
          </p:cNvPr>
          <p:cNvSpPr/>
          <p:nvPr/>
        </p:nvSpPr>
        <p:spPr>
          <a:xfrm>
            <a:off x="735700" y="2440996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hlinkClick r:id="rId28" action="ppaction://hlinksldjump"/>
              </a:rPr>
              <a:t>200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8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&amp;Scy;&amp;IEcy;&amp;Rcy;&amp;IEcy;&amp;Bcy;&amp;Rcy;&amp;YAcy;&amp;Ncy;&amp;Ocy;&amp;IEcy; &amp;Kcy;&amp;Ocy;&amp;Pcy;&amp;Ycy;&amp;Tcy;&amp;TS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168401"/>
            <a:ext cx="6629400" cy="5160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12391" y="155307"/>
            <a:ext cx="22615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Бурая</a:t>
            </a: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7812360" y="4941168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pazitiff.info/uploads/posts/2011-12/1324935627_03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62" b="13383"/>
          <a:stretch>
            <a:fillRect/>
          </a:stretch>
        </p:blipFill>
        <p:spPr bwMode="auto">
          <a:xfrm>
            <a:off x="1643105" y="25509"/>
            <a:ext cx="5808662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77825" y="4648200"/>
            <a:ext cx="8689975" cy="1676400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Как называются драгоценные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камешки,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которые находили люди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                       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4248" y="5733256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3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img0.liveinternet.ru/images/attach/c/5/88/512/88512818_large_9c53a68f012b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599" y="1196751"/>
            <a:ext cx="5186801" cy="4986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http://cs1.livemaster.ru/foto/175x175/4b25263521-dlya-ukrashenij-hrizolit-s-yuvelirnoj-n02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838" y="1196752"/>
            <a:ext cx="2951162" cy="3886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6053" y="82753"/>
            <a:ext cx="41013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Хризолиты</a:t>
            </a:r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092280" y="5445224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00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st-im.kinopoisk.ru/im/kadr/1/1/6/kinopoisk.ru-Alenkiy-tsvetochek-11618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84"/>
          <a:stretch>
            <a:fillRect/>
          </a:stretch>
        </p:blipFill>
        <p:spPr bwMode="auto">
          <a:xfrm>
            <a:off x="1691680" y="160224"/>
            <a:ext cx="5783263" cy="4419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90513" y="4735513"/>
            <a:ext cx="8534400" cy="1570037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 Какая из дочерей попросила купца привезти из дальних стран аленький цветочек?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                       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pic>
        <p:nvPicPr>
          <p:cNvPr id="4" name="Picture 8" descr="&amp;Acy;&amp;lcy;&amp;iecy;&amp;ncy;&amp;softcy;&amp;kcy;&amp;icy;&amp;jcy; &amp;tscy;&amp;vcy;&amp;iecy;&amp;tcy;&amp;ocy;&amp;chcy;&amp;iecy;&amp;kcy; &amp;acy;&amp;ncy;&amp;icy;&amp;mcy;&amp;acy;&amp;tscy;&amp;icy;&amp;yacy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3" y="1484784"/>
            <a:ext cx="1648272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18443" y="5843885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4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08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dreamworlds.ru/uploads/posts/2009-11/1258158283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5807968" cy="5286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88640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Меньшая  дочь</a:t>
            </a: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812360" y="4906864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3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artscroll.ru/Images/2008/l/LiaSelina/0000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81761"/>
            <a:ext cx="5426075" cy="4203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90500" y="4495800"/>
            <a:ext cx="8763000" cy="1600200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Какой волшебный предмет дал купцу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зверь лесной, чудо морское,   чтобы он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мог быстро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очутиться 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дома?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563" y="1556792"/>
            <a:ext cx="164623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63393" y="5867627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4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396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676400"/>
            <a:ext cx="4645924" cy="3523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43808" y="260648"/>
            <a:ext cx="28083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Кольцо</a:t>
            </a:r>
            <a:endParaRPr lang="ru-RU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513269" y="5445224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0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ttp://gaudi.arttalk.ru/album_picm.php?pic_id=6131&amp;sid=9e2521d8211a9b6e3be49472ea7c4c4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53"/>
          <a:stretch>
            <a:fillRect/>
          </a:stretch>
        </p:blipFill>
        <p:spPr bwMode="auto">
          <a:xfrm>
            <a:off x="1604960" y="260648"/>
            <a:ext cx="5934075" cy="4037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9512" y="4405313"/>
            <a:ext cx="8784976" cy="1905000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На сколько дней отпустил  зверь лесной,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чудо морское купеческую дочь домой?  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83909" y="5872202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164623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4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st-im.kinopoisk.ru/im/kadr/1/1/6/kinopoisk.ru-Alenkiy-tsvetochek-116187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4" b="6358"/>
          <a:stretch/>
        </p:blipFill>
        <p:spPr bwMode="auto">
          <a:xfrm>
            <a:off x="1409365" y="1124744"/>
            <a:ext cx="5976664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Три дня и три </a:t>
            </a:r>
            <a:r>
              <a:rPr lang="ru-RU" sz="3600" b="1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ночи</a:t>
            </a:r>
            <a:endParaRPr lang="ru-RU" sz="36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812360" y="5157192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06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st-im.kinopoisk.ru/im/kadr/1/1/6/kinopoisk.ru-Alenkiy-tsvetochek-11618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6853" y="115905"/>
            <a:ext cx="5891212" cy="4335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4572000"/>
            <a:ext cx="8153400" cy="1524000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Кем оказался зверь лесной,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чудо морское?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20272" y="5634335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164623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7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&amp;Icy;&amp;lcy;&amp;lcy;&amp;yucy;&amp;scy;&amp;tcy;&amp;rcy;&amp;acy;&amp;tscy;&amp;icy;&amp;yacy; 10 &amp;icy;&amp;zcy; 21 &amp;dcy;&amp;lcy;&amp;yacy; &amp;Kcy;&amp;ocy;&amp;ncy;&amp;iecy;&amp;kcy;-&amp;gcy;&amp;ocy;&amp;rcy;&amp;bcy;&amp;ucy;&amp;ncy;&amp;ocy;&amp;kcy; - &amp;Pcy;&amp;iecy;&amp;tcy;&amp;rcy; &amp;IEcy;&amp;rcy;&amp;shcy;&amp;ocy;&amp;vcy; | &amp;Lcy;&amp;acy;&amp;bcy;&amp;icy;&amp;rcy;&amp;icy;&amp;ncy;&amp;tcy; - &amp;kcy;&amp;ncy;&amp;icy;&amp;gcy;&amp;icy;. &amp;Icy;&amp;scy;&amp;tcy;&amp;ocy;&amp;chcy;&amp;ncy;&amp;icy;&amp;kcy;: &amp;Acy;&amp;scy;&amp;scy;&amp;ocy;&amp;lcy;&amp;softcy;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4" r="3798" b="6707"/>
          <a:stretch/>
        </p:blipFill>
        <p:spPr bwMode="auto">
          <a:xfrm>
            <a:off x="1979712" y="260648"/>
            <a:ext cx="4862513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40032" y="4293096"/>
            <a:ext cx="8382000" cy="1890713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Times New Roman" pitchFamily="18" charset="0"/>
              </a:rPr>
              <a:t>Как кобылица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Times New Roman" pitchFamily="18" charset="0"/>
              </a:rPr>
              <a:t> отблагодарила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Times New Roman" pitchFamily="18" charset="0"/>
              </a:rPr>
              <a:t>Ивана?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6216" y="5913189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2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7" name="Picture 3" descr="D:\Документы\367273-8a7e576c3e02a8fe(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2" y="260649"/>
            <a:ext cx="138112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5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st-im.kinopoisk.ru/im/kadr/1/1/6/kinopoisk.ru-Alenkiy-tsvetochek-11618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17"/>
          <a:stretch/>
        </p:blipFill>
        <p:spPr bwMode="auto">
          <a:xfrm>
            <a:off x="1148768" y="836712"/>
            <a:ext cx="6629400" cy="5386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67271"/>
            <a:ext cx="26923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Принцем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812360" y="5689938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6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i1.imageban.ru/out/2011/12/12/98e088a741818d1c728210aa4c595e4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1513" y="193429"/>
            <a:ext cx="5619750" cy="4184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00" y="4572000"/>
            <a:ext cx="8382000" cy="1779588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Сколько лет провёл  принц в образе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Зверя лесного, чуда морского?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92280" y="5889923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164623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11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www.artscroll.ru/Images/2008/l/LiaSelina/00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846138"/>
            <a:ext cx="7315200" cy="5326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10905" y="65032"/>
            <a:ext cx="20649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</a:rPr>
              <a:t>30 лет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740352" y="5517232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88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images.smartbuy.ro/lib/uploads/image/an_2011/luna_07/zi_29/thumbs_200x200/castorland-mini-puzzle-120-piese-m-4e31d3c68fcb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768" y="504128"/>
            <a:ext cx="6102349" cy="434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28650" y="4957763"/>
            <a:ext cx="8077200" cy="1200150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Кого Русалочка расспрашивала о жизни людей?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        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20272" y="5696248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05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img1.liveinternet.ru/images/attach/c/4/84/33/84033035_0000pb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>
            <a:fillRect/>
          </a:stretch>
        </p:blipFill>
        <p:spPr bwMode="auto">
          <a:xfrm>
            <a:off x="1763688" y="1268760"/>
            <a:ext cx="5256584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37638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</a:rPr>
              <a:t>Бабушку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668344" y="5194896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25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3829067_978-5-389-00300-2-2 (700x404, 187K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2" t="5817" r="2229" b="3508"/>
          <a:stretch>
            <a:fillRect/>
          </a:stretch>
        </p:blipFill>
        <p:spPr bwMode="auto">
          <a:xfrm>
            <a:off x="1479840" y="68424"/>
            <a:ext cx="6408713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89337" y="4148883"/>
            <a:ext cx="7667625" cy="1724025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Сколько дочерей было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у морского царя?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48264" y="5844906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79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3829067_r3 (525x600, 294Kb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1" y="1196751"/>
            <a:ext cx="3686205" cy="5031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01" b="7423"/>
          <a:stretch>
            <a:fillRect/>
          </a:stretch>
        </p:blipFill>
        <p:spPr bwMode="auto">
          <a:xfrm>
            <a:off x="4297765" y="1196751"/>
            <a:ext cx="4484688" cy="5013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252198"/>
            <a:ext cx="27638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</a:rPr>
              <a:t>Шестеро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740037" y="5707484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28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img.labirint.ru/images/comments_pic/0940/01labpuo812542358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643" y="157313"/>
            <a:ext cx="4713574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67544" y="4077072"/>
            <a:ext cx="8208912" cy="1874837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Что надели Русалочке  на голову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в день её пятнадцатилетия?</a:t>
            </a:r>
            <a:r>
              <a:rPr kumimoji="0" lang="ru-RU" sz="3600" b="1" i="1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            </a:t>
            </a: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                            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37530" y="5661248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07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&amp;Icy;&amp;lcy;&amp;lcy;&amp;yucy;&amp;scy;&amp;tcy;&amp;rcy;&amp;acy;&amp;tscy;&amp;icy;&amp;yacy; 19 &amp;icy;&amp;zcy; 36 &amp;dcy;&amp;lcy;&amp;yacy; &amp;Rcy;&amp;ucy;&amp;scy;&amp;acy;&amp;lcy;&amp;ocy;&amp;chcy;&amp;kcy;&amp;acy; - &amp;KHcy;&amp;acy;&amp;ncy;&amp;scy; &amp;Acy;&amp;ncy;&amp;dcy;&amp;iecy;&amp;rcy;&amp;scy;&amp;iecy;&amp;ncy; | &amp;Lcy;&amp;acy;&amp;bcy;&amp;icy;&amp;rcy;&amp;icy;&amp;ncy;&amp;tcy; - &amp;kcy;&amp;ncy;&amp;icy;&amp;gcy;&amp;icy;. &amp;Icy;&amp;scy;&amp;tcy;&amp;ocy;&amp;chcy;&amp;ncy;&amp;icy;&amp;kcy;: &amp;Tcy;&amp;acy;&amp;ncy;&amp;SOFTcy;&amp;chcy;&amp;icy;&amp;k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4" t="11847" r="48637" b="15671"/>
          <a:stretch>
            <a:fillRect/>
          </a:stretch>
        </p:blipFill>
        <p:spPr bwMode="auto">
          <a:xfrm>
            <a:off x="324914" y="1484784"/>
            <a:ext cx="4175078" cy="4724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39" t="26247" b="5022"/>
          <a:stretch>
            <a:fillRect/>
          </a:stretch>
        </p:blipFill>
        <p:spPr bwMode="auto">
          <a:xfrm>
            <a:off x="4499992" y="1416968"/>
            <a:ext cx="4343400" cy="4676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88640"/>
            <a:ext cx="5400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defRPr/>
            </a:pPr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Венок из белых </a:t>
            </a:r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лилий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709853" y="5572088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36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3829067_r2 (700x476, 358K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69559"/>
            <a:ext cx="6781799" cy="4888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3568" y="5059553"/>
            <a:ext cx="7620000" cy="1676400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Почему Русалочка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отправилась к ведьме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	</a:t>
            </a:r>
            <a:r>
              <a:rPr kumimoji="0" lang="ru-RU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                                   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2989" y="5882319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5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ttp://img.labirint.ru/images/comments_pic/1030/02lab7kvh12805530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8" t="4151" r="8448" b="12878"/>
          <a:stretch/>
        </p:blipFill>
        <p:spPr bwMode="auto">
          <a:xfrm>
            <a:off x="1066800" y="1359290"/>
            <a:ext cx="6423025" cy="4964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200" y="152400"/>
            <a:ext cx="7162800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Родила ему двух златогривых коней и Конька  </a:t>
            </a:r>
            <a:r>
              <a:rPr lang="ru-RU" sz="3600" b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 </a:t>
            </a:r>
            <a:r>
              <a:rPr lang="ru-RU" sz="3600" b="1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горбунка</a:t>
            </a:r>
            <a:r>
              <a:rPr lang="ru-RU" sz="36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740352" y="5641038"/>
            <a:ext cx="1042416" cy="88430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20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img0.liveinternet.ru/images/attach/c/9/105/767/105767936_5393533_vv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798" y="1124744"/>
            <a:ext cx="6042025" cy="5245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60648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0070C0"/>
                </a:solidFill>
                <a:latin typeface="Tahoma" charset="0"/>
                <a:cs typeface="Tahoma" charset="0"/>
              </a:rPr>
              <a:t>Получить вместо </a:t>
            </a:r>
            <a:r>
              <a:rPr lang="ru-RU" altLang="ru-RU" sz="3200" b="1">
                <a:solidFill>
                  <a:srgbClr val="0070C0"/>
                </a:solidFill>
                <a:latin typeface="Tahoma" charset="0"/>
                <a:cs typeface="Tahoma" charset="0"/>
              </a:rPr>
              <a:t>хвоста </a:t>
            </a:r>
            <a:r>
              <a:rPr lang="ru-RU" altLang="ru-RU" sz="3200" b="1" smtClean="0">
                <a:solidFill>
                  <a:srgbClr val="0070C0"/>
                </a:solidFill>
                <a:latin typeface="Tahoma" charset="0"/>
                <a:cs typeface="Tahoma" charset="0"/>
              </a:rPr>
              <a:t>ноги.</a:t>
            </a:r>
            <a:endParaRPr lang="ru-RU" altLang="ru-RU" sz="3200" b="1" dirty="0">
              <a:solidFill>
                <a:srgbClr val="0070C0"/>
              </a:solidFill>
              <a:latin typeface="Tahoma" charset="0"/>
              <a:cs typeface="Tahoma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7380312" y="5333558"/>
            <a:ext cx="1618480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7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100toons.com/uploads/toon_photo/25312/.thumbs/571x450_scale_MV5BMjA4NDExNDg2NV5BMl5BanBnXkFtZTYwOTkyOTE3._V1._SX485_SY382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399"/>
          <a:stretch/>
        </p:blipFill>
        <p:spPr bwMode="auto">
          <a:xfrm>
            <a:off x="1691680" y="151620"/>
            <a:ext cx="5334000" cy="4695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82575" y="4581128"/>
            <a:ext cx="8610600" cy="1951435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Из чего был сделан дворец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морского царя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?</a:t>
            </a:r>
            <a:endParaRPr kumimoji="0" lang="ru-RU" sz="4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                                       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556845"/>
            <a:ext cx="23138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01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785" y="762674"/>
            <a:ext cx="6192688" cy="5287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1619"/>
            <a:ext cx="8602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</a:rPr>
              <a:t>Из кораллов, янтаря, раковин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636364" y="5529429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27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cp12.nevsepic.com.ua/78-2/1355625798-1177261-www.nevsepic.com.u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61" b="13894"/>
          <a:stretch/>
        </p:blipFill>
        <p:spPr bwMode="auto">
          <a:xfrm>
            <a:off x="1981200" y="76994"/>
            <a:ext cx="5715000" cy="4709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04800" y="4786313"/>
            <a:ext cx="8555038" cy="1600200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Как звали сенную девушку?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79259" y="5805264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5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ic.pics.livejournal.com/vospit/16330949/12328/12328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884996"/>
            <a:ext cx="4210050" cy="561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7785" y="127614"/>
            <a:ext cx="36724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Чернавка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164288" y="5470187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02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s010.radikal.ru/i312/1108/01/04d1fdff776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76939"/>
            <a:ext cx="6096000" cy="422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38125" y="4495800"/>
            <a:ext cx="8534400" cy="1792288"/>
          </a:xfrm>
          <a:prstGeom prst="rect">
            <a:avLst/>
          </a:prstGeom>
          <a:solidFill>
            <a:srgbClr val="BBE0E3"/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Сколько </a:t>
            </a:r>
            <a:r>
              <a:rPr lang="ru-RU" sz="4000" b="1" kern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богатырей было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в сказке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?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92280" y="5919236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15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cp12.nevsepic.com.ua/78-2/1355625812-1177251-www.nevsepic.com.u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0" t="3624" r="4396" b="14606"/>
          <a:stretch/>
        </p:blipFill>
        <p:spPr bwMode="auto">
          <a:xfrm>
            <a:off x="1447800" y="999699"/>
            <a:ext cx="5968621" cy="4490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7800" y="148371"/>
            <a:ext cx="541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Семь </a:t>
            </a:r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богатырей 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416421" y="5373216"/>
            <a:ext cx="1574564" cy="1330448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old-land.ru/kadr/mc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37322"/>
            <a:ext cx="6858000" cy="4800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47700" y="5105400"/>
            <a:ext cx="8077200" cy="1525588"/>
          </a:xfrm>
          <a:prstGeom prst="rect">
            <a:avLst/>
          </a:prstGeom>
          <a:solidFill>
            <a:srgbClr val="BBE0E3"/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Какое приданое было у молодой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царицы 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20272" y="5868194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497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ifolderlinks.ru/files/imagecache/700x/U24291/10/22/Skazki_A._S._Pushkina_1950_-_1973_DVDRip_6a6aed904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565" y="903732"/>
            <a:ext cx="4086224" cy="5201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http://s16.radikal.ru/i190/1108/bd/e16d2668d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398" y="948489"/>
            <a:ext cx="4170363" cy="5183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34291"/>
            <a:ext cx="6840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Говорящее зеркальце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722666" y="5610468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54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www.old-land.ru/kadr/mc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598" y="198542"/>
            <a:ext cx="6400800" cy="472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4953000"/>
            <a:ext cx="8293100" cy="1225550"/>
          </a:xfrm>
          <a:prstGeom prst="rect">
            <a:avLst/>
          </a:prstGeom>
          <a:solidFill>
            <a:srgbClr val="BBE0E3"/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Куда вышла из леса  молодая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 царевна?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98421" y="5716885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147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www.myltik.ru/db/rus/k/konek_gorbunok_19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060" y="260647"/>
            <a:ext cx="4862513" cy="3917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67544" y="4437112"/>
            <a:ext cx="8382000" cy="2057400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Какого роста был Конёк –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горбунок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?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Длина его ушей?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88224" y="5571182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0" name="Picture 2" descr="D:\Документы\367273-8a7e576c3e02a8fe(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760"/>
            <a:ext cx="1381125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67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collection.edu.yar.ru/dlrstore/301bbd1d-af9b-4afe-9a88-3fd3e498f902/%5BLI5RK_10-01%5D_%5BIL_20%5D-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7322" y="1052736"/>
            <a:ext cx="5845174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54049" y="404664"/>
            <a:ext cx="26512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К терему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651192" y="5445224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81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old-land.ru/kadr/mc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76200"/>
            <a:ext cx="6858000" cy="441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06413" y="4725144"/>
            <a:ext cx="8077200" cy="1600200"/>
          </a:xfrm>
          <a:prstGeom prst="rect">
            <a:avLst/>
          </a:prstGeom>
          <a:solidFill>
            <a:srgbClr val="BBE0E3"/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Что мачеха приказала  сделать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SzPct val="120000"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своей служанке Чернавке?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33723" y="5844906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150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cp12.nevsepic.com.ua/78-2/1355625803-1177242-www.nevsepic.com.u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6" t="2056" r="4324" b="20036"/>
          <a:stretch/>
        </p:blipFill>
        <p:spPr bwMode="auto">
          <a:xfrm>
            <a:off x="1505154" y="2438400"/>
            <a:ext cx="6224035" cy="41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505154" y="457200"/>
            <a:ext cx="57673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</a:rPr>
              <a:t>Весть царевну в глушь лесную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</a:rPr>
              <a:t>И, связав её, живую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</a:rPr>
              <a:t>Под сосной оставить там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</a:rPr>
              <a:t>На  съедение волкам.</a:t>
            </a: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729189" y="5527385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8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1207" y="-34405"/>
            <a:ext cx="36563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Интернет – ресурсы</a:t>
            </a:r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1152" y="396482"/>
            <a:ext cx="90364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2"/>
              </a:rPr>
              <a:t>http://denis-sergeev2005.narod.ru/konek-gorbunok/1.jpg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3"/>
              </a:rPr>
              <a:t>http://skazki-chudu.ru/_nw/0/31841485.jpg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4"/>
              </a:rPr>
              <a:t>http://s019.radikal.ru/i602/1303/c4/36791b301e74.jpg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5"/>
              </a:rPr>
              <a:t>http://www.kmrz.ru/catimg/37/378259.jpg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6"/>
              </a:rPr>
              <a:t>http://www.dtskpl.ru/work/639/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7"/>
              </a:rPr>
              <a:t>http://www.myltik.ru/db/rus/k/konek_gorbunok_1947.jpg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8"/>
              </a:rPr>
              <a:t>http://halloart.ru/attachment.php?attachmentid=19668&amp;d=1317285464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9"/>
              </a:rPr>
              <a:t>http://www.xxlbook.ru/imgh608607.png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10"/>
              </a:rPr>
              <a:t>http://g.io.ua/img_aa/large/0966/83/09668322.jpg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11"/>
              </a:rPr>
              <a:t>http://ljplus.ru/img4/l/y/lyuzb/a399.jpg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12"/>
              </a:rPr>
              <a:t>http://i.i.ua/photo/images/pic/9/6/5575469_f5a31196.jpg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13"/>
              </a:rPr>
              <a:t>http://www.xxlbook.ru/imgh526373.png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14"/>
              </a:rPr>
              <a:t>http://img.labirint.ru/images/comments_pic/1030/02lab7kvh1280553082.jpg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15"/>
              </a:rPr>
              <a:t>http://www.labirint.ru/screenshot/goods/226014/8/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16"/>
              </a:rPr>
              <a:t>http://www.labirint.ru/screenshot/goods/226014/10/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17"/>
              </a:rPr>
              <a:t>http://www.labirint.ru/screenshot/goods/226014/16/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18"/>
              </a:rPr>
              <a:t>http://media.nn.ru/data/forum/images/2013-12/81636305-dareeka.gif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19"/>
              </a:rPr>
              <a:t>http://ocka3ke.ru/sites/default/files/styles/large_tale/public/serebryanoe_kopytce_1.jpg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20"/>
              </a:rPr>
              <a:t>http://magnet.211.ru/storage/images/d7/1e/d5/00001/original.jpg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21"/>
              </a:rPr>
              <a:t>http://empik.spravka.ua/products/292925.html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22"/>
              </a:rPr>
              <a:t>http://www.edu54.ru/sites/default/files/userfiles/image/serebro.jpg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 smtClean="0">
                <a:solidFill>
                  <a:srgbClr val="000000"/>
                </a:solidFill>
                <a:latin typeface="Arial" charset="0"/>
              </a:rPr>
              <a:t>mg-fotki.yandex.ru/get/6501/157060903.57/0_9a1fe_638ecc18_XXL.jpg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ru-RU" sz="1200" dirty="0">
                <a:hlinkClick r:id="rId23"/>
              </a:rPr>
              <a:t>http://nwcod.com/uploads/posts/2009-10/1254477083_serebryannoe-kopytce.0-08-33.888.jpg</a:t>
            </a:r>
            <a:endParaRPr lang="ru-RU" altLang="ru-RU" sz="1200" dirty="0"/>
          </a:p>
          <a:p>
            <a:pPr>
              <a:spcBef>
                <a:spcPct val="0"/>
              </a:spcBef>
            </a:pPr>
            <a:r>
              <a:rPr lang="en-US" altLang="ru-RU" sz="1200" dirty="0">
                <a:hlinkClick r:id="rId24"/>
              </a:rPr>
              <a:t>http://st-im.kinopoisk.ru/im/kadr/1/1/6/kinopoisk.ru-Alenkiy-tsvetochek-1161879.jp</a:t>
            </a:r>
            <a:endParaRPr lang="ru-RU" altLang="ru-RU" sz="1200" dirty="0"/>
          </a:p>
          <a:p>
            <a:pPr>
              <a:spcBef>
                <a:spcPct val="0"/>
              </a:spcBef>
            </a:pPr>
            <a:r>
              <a:rPr lang="en-US" altLang="ru-RU" sz="1200" dirty="0"/>
              <a:t>g</a:t>
            </a:r>
            <a:endParaRPr lang="ru-RU" altLang="ru-RU" sz="1200" dirty="0"/>
          </a:p>
          <a:p>
            <a:pPr>
              <a:spcBef>
                <a:spcPct val="0"/>
              </a:spcBef>
            </a:pPr>
            <a:r>
              <a:rPr lang="en-US" altLang="ru-RU" sz="1200" dirty="0">
                <a:hlinkClick r:id="rId25"/>
              </a:rPr>
              <a:t>http://www.artscroll.ru/Images/2008/l/LiaSelina/000013.jpg</a:t>
            </a:r>
            <a:endParaRPr lang="ru-RU" altLang="ru-RU" sz="1200" dirty="0"/>
          </a:p>
          <a:p>
            <a:pPr>
              <a:spcBef>
                <a:spcPct val="0"/>
              </a:spcBef>
            </a:pPr>
            <a:r>
              <a:rPr lang="en-US" altLang="ru-RU" sz="1200" dirty="0">
                <a:hlinkClick r:id="rId26"/>
              </a:rPr>
              <a:t>http://dreamworlds.ru/uploads/posts/2009-11/thumbs/1258155860_7.jpg</a:t>
            </a:r>
            <a:endParaRPr lang="ru-RU" altLang="ru-RU" sz="1200" dirty="0"/>
          </a:p>
          <a:p>
            <a:pPr>
              <a:spcBef>
                <a:spcPct val="0"/>
              </a:spcBef>
            </a:pPr>
            <a:r>
              <a:rPr lang="en-US" altLang="ru-RU" sz="1200" dirty="0">
                <a:hlinkClick r:id="rId27"/>
              </a:rPr>
              <a:t>http://gaudi.arttalk.ru/album_picm.php?pic_id=6131&amp;sid=9e2521d8211a9b6e3be49472ea7c4c48</a:t>
            </a:r>
            <a:endParaRPr lang="ru-RU" altLang="ru-RU" sz="1200" dirty="0"/>
          </a:p>
          <a:p>
            <a:pPr>
              <a:spcBef>
                <a:spcPct val="0"/>
              </a:spcBef>
            </a:pPr>
            <a:r>
              <a:rPr lang="en-US" altLang="ru-RU" sz="1200" dirty="0">
                <a:hlinkClick r:id="rId28"/>
              </a:rPr>
              <a:t>http://www.artscroll.ru/Images/2008/l/LiaSelina/000014.jpg</a:t>
            </a:r>
            <a:endParaRPr lang="ru-RU" altLang="ru-RU" sz="1200" dirty="0"/>
          </a:p>
          <a:p>
            <a:pPr>
              <a:spcBef>
                <a:spcPct val="0"/>
              </a:spcBef>
            </a:pPr>
            <a:r>
              <a:rPr lang="en-US" altLang="ru-RU" sz="1200" dirty="0">
                <a:hlinkClick r:id="rId29"/>
              </a:rPr>
              <a:t>http://images.smartbuy.ro/lib/uploads/image/an_2011/luna_07/zi_29/thumbs_200x200/castorland-mini-puzzle-120-piese-m-4e31d3c68fcbe.jpg</a:t>
            </a:r>
            <a:endParaRPr lang="ru-RU" altLang="ru-RU" sz="1200" dirty="0"/>
          </a:p>
          <a:p>
            <a:pPr>
              <a:spcBef>
                <a:spcPct val="0"/>
              </a:spcBef>
            </a:pPr>
            <a:r>
              <a:rPr lang="en-US" altLang="ru-RU" sz="1200" dirty="0">
                <a:hlinkClick r:id="rId30"/>
              </a:rPr>
              <a:t>http://img1.liveinternet.ru/images/attach/c/4/84/33/84033035_0000pb35.jpg</a:t>
            </a:r>
            <a:endParaRPr lang="ru-RU" altLang="ru-RU" sz="1200" dirty="0"/>
          </a:p>
          <a:p>
            <a:pPr>
              <a:spcBef>
                <a:spcPct val="0"/>
              </a:spcBef>
            </a:pPr>
            <a:r>
              <a:rPr lang="en-US" altLang="ru-RU" sz="1200" dirty="0">
                <a:hlinkClick r:id="rId31"/>
              </a:rPr>
              <a:t>http://skazki-chudu.ru/Dobrota/Rusalochka/R_Nenov/Rusalochka_Nemov_04.jpg</a:t>
            </a:r>
            <a:endParaRPr lang="ru-RU" altLang="ru-RU" sz="1200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3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</a:rPr>
              <a:t>http://yandex.ru/images/search?source=wiz&amp;img_url=http%3A%2F%2Fwww.free-lancers.net%2Fposted_files%2FND65A09541381.jpg&amp;uinfo=sw-1024-sh-768-ww-1008-wh-667-pd-1-wp-4x3_1024x768&amp;_=1404963013161&amp;p=7&amp;text=%D0%B0%D0%BD%D0%B4%D0%B5%D1%80%D1%81%D0%B5%D0%BD%20%D1%80%D1%83%D1%81%D0%B0%D0%BB%D0%BE%D1%87%D0%BA%D0%B0&amp;noreask=1&amp;pos=213&amp;rpt=simage&amp;lr=35&amp;pin=1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2"/>
              </a:rPr>
              <a:t>http://img.labirint.ru/images/comments_pic/0940/01labpuo81254235818.jpg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3"/>
              </a:rPr>
              <a:t>http://www.1zoom.ru/%D0%9C%D1%83%D0%BB%D1%8C%D1%82%D0%B8%D0%BA%D0%B8/%D0%BE%D0%B1%D0%BE%D0%B8/174170/z134.3/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4"/>
              </a:rPr>
              <a:t>http://</a:t>
            </a:r>
            <a:r>
              <a:rPr lang="en-US" altLang="ru-RU" sz="1200" dirty="0" smtClean="0">
                <a:solidFill>
                  <a:srgbClr val="000000"/>
                </a:solidFill>
                <a:latin typeface="Arial" charset="0"/>
                <a:hlinkClick r:id="rId4"/>
              </a:rPr>
              <a:t>s16.radikal.ru/i190/1108/bd/e16d2668d023.jpg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5"/>
              </a:rPr>
              <a:t>http://www.old-land.ru/kadr/mc134.jpg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6"/>
              </a:rPr>
              <a:t>http://cs1.livemaster.ru/foto/175x175/4b25263521-dlya-ukrashenij-hrizolit-s-yuvelirnoj-n0217.jpg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</a:rPr>
              <a:t>010.radikal.ru/i312/1108/01/04d1fdff776d.jpg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00"/>
                </a:solidFill>
                <a:latin typeface="Arial" charset="0"/>
                <a:hlinkClick r:id="rId7"/>
              </a:rPr>
              <a:t>http://cp12.nevsepic.com.ua/78-2/1355625812-1177251-www.nevsepic.com.ua.jpg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03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s019.radikal.ru/i602/1303/c4/36791b301e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477" y="332656"/>
            <a:ext cx="5486400" cy="4799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5301208"/>
            <a:ext cx="4128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FF0000"/>
                </a:solidFill>
                <a:latin typeface="Arial" charset="0"/>
              </a:rPr>
              <a:t>3 вершка, аршин </a:t>
            </a: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7740352" y="5426331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5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&amp;Icy;&amp;lcy;&amp;lcy;&amp;yucy;&amp;scy;&amp;tcy;&amp;rcy;&amp;acy;&amp;tscy;&amp;icy;&amp;yacy; 16 &amp;icy;&amp;zcy; 21 &amp;dcy;&amp;lcy;&amp;yacy; &amp;Kcy;&amp;ocy;&amp;ncy;&amp;iecy;&amp;kcy;-&amp;gcy;&amp;ocy;&amp;rcy;&amp;bcy;&amp;ucy;&amp;ncy;&amp;ocy;&amp;kcy; - &amp;Pcy;&amp;iecy;&amp;tcy;&amp;rcy; &amp;IEcy;&amp;rcy;&amp;shcy;&amp;ocy;&amp;vcy; | &amp;Lcy;&amp;acy;&amp;bcy;&amp;icy;&amp;rcy;&amp;icy;&amp;ncy;&amp;tcy; - &amp;kcy;&amp;ncy;&amp;icy;&amp;gcy;&amp;icy;. &amp;Icy;&amp;scy;&amp;tcy;&amp;ocy;&amp;chcy;&amp;ncy;&amp;icy;&amp;kcy;: &amp;Acy;&amp;scy;&amp;scy;&amp;ocy;&amp;lcy;&amp;softcy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95" r="8927" b="8288"/>
          <a:stretch/>
        </p:blipFill>
        <p:spPr bwMode="auto">
          <a:xfrm>
            <a:off x="1763688" y="4323"/>
            <a:ext cx="5440363" cy="4474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96092" y="4293096"/>
            <a:ext cx="7696200" cy="1662112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За что была наказана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рыба - кит?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99473" y="5905588"/>
            <a:ext cx="1880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074" name="Picture 2" descr="D:\Документы\367273-8a7e576c3e02a8fe(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3" y="188641"/>
            <a:ext cx="138112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36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ljplus.ru/img4/l/y/lyuzb/a3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894102" cy="4619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116632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За то, что проглотила три десятка кораблей.</a:t>
            </a: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740352" y="5428072"/>
            <a:ext cx="1042416" cy="1042416"/>
          </a:xfrm>
          <a:prstGeom prst="actionButtonHome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9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http://www.xxlbook.ru/imgh15115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7" t="8273" r="53477" b="21693"/>
          <a:stretch>
            <a:fillRect/>
          </a:stretch>
        </p:blipFill>
        <p:spPr bwMode="auto">
          <a:xfrm>
            <a:off x="2195737" y="188640"/>
            <a:ext cx="4822600" cy="412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71600" y="4315462"/>
            <a:ext cx="7772400" cy="1971675"/>
          </a:xfrm>
          <a:prstGeom prst="rect">
            <a:avLst/>
          </a:prstGeom>
          <a:solidFill>
            <a:srgbClr val="BBE0E3">
              <a:lumMod val="75000"/>
            </a:srgbClr>
          </a:solidFill>
          <a:ln w="762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Кто стал врагом Ивана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+mn-ea"/>
                <a:cs typeface="Times New Roman" pitchFamily="18" charset="0"/>
              </a:rPr>
              <a:t>во дворце?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charset="0"/>
              <a:ea typeface="+mn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32240" y="5661248"/>
            <a:ext cx="1880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hlinkClick r:id="rId3" action="ppaction://hlinksldjump"/>
              </a:rPr>
              <a:t>Ответ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098" name="Picture 2" descr="D:\Документы\367273-8a7e576c3e02a8fe(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7" y="188641"/>
            <a:ext cx="138112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21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574</Words>
  <Application>Microsoft Office PowerPoint</Application>
  <PresentationFormat>Экран (4:3)</PresentationFormat>
  <Paragraphs>190</Paragraphs>
  <Slides>54</Slides>
  <Notes>1</Notes>
  <HiddenSlides>25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Sony</cp:lastModifiedBy>
  <cp:revision>208</cp:revision>
  <dcterms:modified xsi:type="dcterms:W3CDTF">2015-11-15T19:02:09Z</dcterms:modified>
</cp:coreProperties>
</file>