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60" r:id="rId15"/>
  </p:sldIdLst>
  <p:sldSz cx="9144000" cy="6858000" type="screen4x3"/>
  <p:notesSz cx="6858000" cy="9144000"/>
  <p:embeddedFontLst>
    <p:embeddedFont>
      <p:font typeface="Tomato" panose="020B0604020202020204" charset="0"/>
      <p:regular r:id="rId16"/>
    </p:embeddedFont>
    <p:embeddedFont>
      <p:font typeface="Calibri" panose="020F0502020204030204" pitchFamily="34" charset="0"/>
      <p:regular r:id="rId17"/>
      <p:bold r:id="rId18"/>
      <p:italic r:id="rId19"/>
      <p:boldItalic r:id="rId20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23528" y="6381328"/>
            <a:ext cx="2133600" cy="365125"/>
          </a:xfrm>
        </p:spPr>
        <p:txBody>
          <a:bodyPr/>
          <a:lstStyle/>
          <a:p>
            <a:fld id="{5905176A-20D3-42E6-BC8B-F4A32E4872F2}" type="datetimeFigureOut">
              <a:rPr lang="ru-RU" smtClean="0"/>
              <a:pPr/>
              <a:t>29.07.2017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24DD-CB04-423A-8405-9E4A3B26D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5176A-20D3-42E6-BC8B-F4A32E4872F2}" type="datetimeFigureOut">
              <a:rPr lang="ru-RU" smtClean="0"/>
              <a:pPr/>
              <a:t>29.07.2017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24DD-CB04-423A-8405-9E4A3B26D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5176A-20D3-42E6-BC8B-F4A32E4872F2}" type="datetimeFigureOut">
              <a:rPr lang="ru-RU" smtClean="0"/>
              <a:pPr/>
              <a:t>29.07.2017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24DD-CB04-423A-8405-9E4A3B26D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5176A-20D3-42E6-BC8B-F4A32E4872F2}" type="datetimeFigureOut">
              <a:rPr lang="ru-RU" smtClean="0"/>
              <a:pPr/>
              <a:t>29.07.2017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24DD-CB04-423A-8405-9E4A3B26D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5176A-20D3-42E6-BC8B-F4A32E4872F2}" type="datetimeFigureOut">
              <a:rPr lang="ru-RU" smtClean="0"/>
              <a:pPr/>
              <a:t>29.07.2017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24DD-CB04-423A-8405-9E4A3B26D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5176A-20D3-42E6-BC8B-F4A32E4872F2}" type="datetimeFigureOut">
              <a:rPr lang="ru-RU" smtClean="0"/>
              <a:pPr/>
              <a:t>29.07.2017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24DD-CB04-423A-8405-9E4A3B26D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5176A-20D3-42E6-BC8B-F4A32E4872F2}" type="datetimeFigureOut">
              <a:rPr lang="ru-RU" smtClean="0"/>
              <a:pPr/>
              <a:t>29.07.2017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24DD-CB04-423A-8405-9E4A3B26D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5176A-20D3-42E6-BC8B-F4A32E4872F2}" type="datetimeFigureOut">
              <a:rPr lang="ru-RU" smtClean="0"/>
              <a:pPr/>
              <a:t>29.07.2017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24DD-CB04-423A-8405-9E4A3B26D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5176A-20D3-42E6-BC8B-F4A32E4872F2}" type="datetimeFigureOut">
              <a:rPr lang="ru-RU" smtClean="0"/>
              <a:pPr/>
              <a:t>29.07.2017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24DD-CB04-423A-8405-9E4A3B26D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5176A-20D3-42E6-BC8B-F4A32E4872F2}" type="datetimeFigureOut">
              <a:rPr lang="ru-RU" smtClean="0"/>
              <a:pPr/>
              <a:t>29.07.2017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24DD-CB04-423A-8405-9E4A3B26D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5176A-20D3-42E6-BC8B-F4A32E4872F2}" type="datetimeFigureOut">
              <a:rPr lang="ru-RU" smtClean="0"/>
              <a:pPr/>
              <a:t>29.07.2017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24DD-CB04-423A-8405-9E4A3B26D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5176A-20D3-42E6-BC8B-F4A32E4872F2}" type="datetimeFigureOut">
              <a:rPr lang="ru-RU" smtClean="0"/>
              <a:pPr/>
              <a:t>29.07.2017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224DD-CB04-423A-8405-9E4A3B26D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img-fotki.yandex.ru/get/6422/108950446.113/0_cd203_9aab45c1_S" TargetMode="External"/><Relationship Id="rId3" Type="http://schemas.openxmlformats.org/officeDocument/2006/relationships/hyperlink" Target="http://img-fotki.yandex.ru/get/9265/134091466.97/0_bfe0c_e48f0e9d_S" TargetMode="External"/><Relationship Id="rId7" Type="http://schemas.openxmlformats.org/officeDocument/2006/relationships/hyperlink" Target="http://img-fotki.yandex.ru/get/6522/108950446.113/0_cd204_e4176d55_S" TargetMode="External"/><Relationship Id="rId2" Type="http://schemas.openxmlformats.org/officeDocument/2006/relationships/hyperlink" Target="http://www.it-n.ru/communities.aspx?cat_no=13748&amp;d_no=222265&amp;ext=Attachment.aspx?Id=9700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g-fotki.yandex.ru/get/6520/108950446.113/0_cd1fa_68667641_S" TargetMode="External"/><Relationship Id="rId5" Type="http://schemas.openxmlformats.org/officeDocument/2006/relationships/hyperlink" Target="http://img-fotki.yandex.ru/get/6422/108950446.114/0_cd22d_220e3889_S" TargetMode="External"/><Relationship Id="rId10" Type="http://schemas.openxmlformats.org/officeDocument/2006/relationships/hyperlink" Target="http://img-fotki.yandex.ru/get/6521/108950446.113/0_cd1e6_7c1b8dea_S" TargetMode="External"/><Relationship Id="rId4" Type="http://schemas.openxmlformats.org/officeDocument/2006/relationships/hyperlink" Target="http://img-fotki.yandex.ru/get/6423/108950446.114/0_cd21d_6e954672_S" TargetMode="External"/><Relationship Id="rId9" Type="http://schemas.openxmlformats.org/officeDocument/2006/relationships/hyperlink" Target="http://img-fotki.yandex.ru/get/6522/108950446.113/0_cd1e2_62c3e99a_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20" y="1556792"/>
            <a:ext cx="857256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88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omato" pitchFamily="2" charset="0"/>
                <a:cs typeface="Arial" charset="0"/>
              </a:rPr>
              <a:t>В</a:t>
            </a:r>
            <a:r>
              <a:rPr lang="ru-RU" sz="88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omato" pitchFamily="2" charset="0"/>
                <a:cs typeface="Arial" charset="0"/>
              </a:rPr>
              <a:t>и</a:t>
            </a:r>
            <a:r>
              <a:rPr lang="ru-RU" sz="88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omato" pitchFamily="2" charset="0"/>
                <a:cs typeface="Arial" charset="0"/>
              </a:rPr>
              <a:t>к</a:t>
            </a:r>
            <a:r>
              <a:rPr lang="ru-RU" sz="88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omato" pitchFamily="2" charset="0"/>
                <a:cs typeface="Arial" charset="0"/>
              </a:rPr>
              <a:t>т</a:t>
            </a:r>
            <a:r>
              <a:rPr lang="ru-RU" sz="88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omato" pitchFamily="2" charset="0"/>
                <a:cs typeface="Arial" charset="0"/>
              </a:rPr>
              <a:t>о</a:t>
            </a:r>
            <a:r>
              <a:rPr lang="ru-RU" sz="88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omato" pitchFamily="2" charset="0"/>
                <a:cs typeface="Arial" charset="0"/>
              </a:rPr>
              <a:t>р</a:t>
            </a:r>
            <a:r>
              <a:rPr lang="ru-RU" sz="88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omato" pitchFamily="2" charset="0"/>
                <a:cs typeface="Arial" charset="0"/>
              </a:rPr>
              <a:t>и</a:t>
            </a:r>
            <a:r>
              <a:rPr lang="ru-RU" sz="88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omato" pitchFamily="2" charset="0"/>
                <a:cs typeface="Arial" charset="0"/>
              </a:rPr>
              <a:t>н</a:t>
            </a:r>
            <a:r>
              <a:rPr lang="ru-RU" sz="88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omato" pitchFamily="2" charset="0"/>
                <a:cs typeface="Arial" charset="0"/>
              </a:rPr>
              <a:t>а</a:t>
            </a:r>
            <a:r>
              <a:rPr lang="ru-RU" sz="88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omato" pitchFamily="2" charset="0"/>
                <a:cs typeface="Arial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88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omato" pitchFamily="2" charset="0"/>
                <a:cs typeface="Arial" charset="0"/>
              </a:rPr>
              <a:t>п</a:t>
            </a:r>
            <a:r>
              <a:rPr lang="ru-RU" sz="88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omato" pitchFamily="2" charset="0"/>
                <a:cs typeface="Arial" charset="0"/>
              </a:rPr>
              <a:t>о</a:t>
            </a:r>
            <a:r>
              <a:rPr lang="ru-RU" sz="88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omato" pitchFamily="2" charset="0"/>
                <a:cs typeface="Arial" charset="0"/>
              </a:rPr>
              <a:t> </a:t>
            </a:r>
            <a:r>
              <a:rPr lang="ru-RU" sz="88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omato" pitchFamily="2" charset="0"/>
                <a:cs typeface="Arial" charset="0"/>
              </a:rPr>
              <a:t>О</a:t>
            </a:r>
            <a:r>
              <a:rPr lang="ru-RU" sz="88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omato" pitchFamily="2" charset="0"/>
                <a:cs typeface="Arial" charset="0"/>
              </a:rPr>
              <a:t>Б</a:t>
            </a:r>
            <a:r>
              <a:rPr lang="ru-RU" sz="88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omato" pitchFamily="2" charset="0"/>
                <a:cs typeface="Arial" charset="0"/>
              </a:rPr>
              <a:t>Ж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691680" y="1628800"/>
            <a:ext cx="5760640" cy="2952328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cs typeface="Arial" pitchFamily="34" charset="0"/>
              </a:rPr>
              <a:t>Красный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95935" y="1628800"/>
            <a:ext cx="5760640" cy="2952328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cs typeface="Arial" pitchFamily="34" charset="0"/>
              </a:rPr>
              <a:t>Сигнал светофора, который запрещает движение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95935" y="1628800"/>
            <a:ext cx="5760640" cy="2952328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право 6">
            <a:hlinkClick r:id="" action="ppaction://hlinkshowjump?jump=nextslide"/>
          </p:cNvPr>
          <p:cNvSpPr/>
          <p:nvPr/>
        </p:nvSpPr>
        <p:spPr>
          <a:xfrm>
            <a:off x="8244408" y="6309320"/>
            <a:ext cx="648072" cy="360040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691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691680" y="1628800"/>
            <a:ext cx="5760640" cy="2952328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cs typeface="Arial" pitchFamily="34" charset="0"/>
              </a:rPr>
              <a:t>Шофёр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91785" y="1628800"/>
            <a:ext cx="5760640" cy="2952328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cs typeface="Arial" pitchFamily="34" charset="0"/>
              </a:rPr>
              <a:t>Кто управляет машиной?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97978" y="1644330"/>
            <a:ext cx="5760640" cy="2952328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право 6">
            <a:hlinkClick r:id="" action="ppaction://hlinkshowjump?jump=nextslide"/>
          </p:cNvPr>
          <p:cNvSpPr/>
          <p:nvPr/>
        </p:nvSpPr>
        <p:spPr>
          <a:xfrm>
            <a:off x="8244408" y="6309320"/>
            <a:ext cx="648072" cy="360040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041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691680" y="1628800"/>
            <a:ext cx="5760640" cy="2952328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cs typeface="Arial" pitchFamily="34" charset="0"/>
              </a:rPr>
              <a:t>Пожар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91680" y="1628800"/>
            <a:ext cx="5760640" cy="2952328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cs typeface="Arial" pitchFamily="34" charset="0"/>
              </a:rPr>
              <a:t>Красная машина мчится,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cs typeface="Arial" pitchFamily="34" charset="0"/>
              </a:rPr>
              <a:t>Чёрный дым в окне клубится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cs typeface="Arial" pitchFamily="34" charset="0"/>
              </a:rPr>
              <a:t>Кто без спроса спички взял?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cs typeface="Arial" pitchFamily="34" charset="0"/>
              </a:rPr>
              <a:t>Вот и начался…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91680" y="1628800"/>
            <a:ext cx="5760640" cy="2952328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право 6">
            <a:hlinkClick r:id="" action="ppaction://hlinkshowjump?jump=nextslide"/>
          </p:cNvPr>
          <p:cNvSpPr/>
          <p:nvPr/>
        </p:nvSpPr>
        <p:spPr>
          <a:xfrm>
            <a:off x="8244408" y="6309320"/>
            <a:ext cx="648072" cy="360040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00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691680" y="1628800"/>
            <a:ext cx="5760640" cy="2952328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cs typeface="Arial" pitchFamily="34" charset="0"/>
              </a:rPr>
              <a:t>Спички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91680" y="1628800"/>
            <a:ext cx="5760640" cy="2952328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cs typeface="Arial" pitchFamily="34" charset="0"/>
              </a:rPr>
              <a:t>В чисто убранной </a:t>
            </a:r>
            <a:r>
              <a:rPr lang="ru-RU" sz="3200" b="1" dirty="0" err="1">
                <a:cs typeface="Arial" pitchFamily="34" charset="0"/>
              </a:rPr>
              <a:t>светличке</a:t>
            </a:r>
            <a:endParaRPr lang="ru-RU" sz="3200" b="1" dirty="0"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cs typeface="Arial" pitchFamily="34" charset="0"/>
              </a:rPr>
              <a:t>Дремлют сёстры-невелички.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cs typeface="Arial" pitchFamily="34" charset="0"/>
              </a:rPr>
              <a:t>Эти сёстры весь денёк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cs typeface="Arial" pitchFamily="34" charset="0"/>
              </a:rPr>
              <a:t>Добывают огонёк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91680" y="1628800"/>
            <a:ext cx="5760640" cy="2952328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Умножение 5">
            <a:hlinkClick r:id="" action="ppaction://hlinkshowjump?jump=endshow"/>
          </p:cNvPr>
          <p:cNvSpPr/>
          <p:nvPr/>
        </p:nvSpPr>
        <p:spPr>
          <a:xfrm>
            <a:off x="8360048" y="6039320"/>
            <a:ext cx="540000" cy="540000"/>
          </a:xfrm>
          <a:prstGeom prst="mathMultiply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710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9929" y="1268760"/>
            <a:ext cx="821537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omato" pitchFamily="2" charset="0"/>
                <a:ea typeface="Calibri" pitchFamily="34" charset="0"/>
                <a:cs typeface="Times New Roman" pitchFamily="18" charset="0"/>
              </a:rPr>
              <a:t>Информационные источники</a:t>
            </a:r>
          </a:p>
          <a:p>
            <a:pPr algn="ctr">
              <a:lnSpc>
                <a:spcPct val="150000"/>
              </a:lnSpc>
            </a:pPr>
            <a:r>
              <a:rPr lang="ru-RU" sz="1200" dirty="0">
                <a:solidFill>
                  <a:srgbClr val="00B0F0"/>
                </a:solidFill>
                <a:latin typeface="Tomato" pitchFamily="2" charset="0"/>
                <a:cs typeface="Times New Roman" pitchFamily="18" charset="0"/>
              </a:rPr>
              <a:t>Максимова Т. Н. Интеллектуальный марафон: 1-4 класс. М. ВАКО, 2009 </a:t>
            </a:r>
          </a:p>
          <a:p>
            <a:pPr algn="ctr">
              <a:lnSpc>
                <a:spcPct val="150000"/>
              </a:lnSpc>
            </a:pPr>
            <a:r>
              <a:rPr lang="ru-RU" sz="1200" dirty="0">
                <a:solidFill>
                  <a:srgbClr val="00B0F0"/>
                </a:solidFill>
                <a:latin typeface="Tomato" pitchFamily="2" charset="0"/>
                <a:cs typeface="Times New Roman" pitchFamily="18" charset="0"/>
              </a:rPr>
              <a:t>(Мастерская учителя)</a:t>
            </a:r>
          </a:p>
          <a:p>
            <a:pPr algn="ctr">
              <a:lnSpc>
                <a:spcPct val="150000"/>
              </a:lnSpc>
            </a:pPr>
            <a:r>
              <a:rPr lang="ru-RU" sz="1200" dirty="0" err="1">
                <a:solidFill>
                  <a:srgbClr val="00B0F0"/>
                </a:solidFill>
                <a:latin typeface="Tomato" pitchFamily="2" charset="0"/>
                <a:ea typeface="Calibri"/>
              </a:rPr>
              <a:t>Аствацатуров</a:t>
            </a:r>
            <a:r>
              <a:rPr lang="ru-RU" sz="1200" dirty="0">
                <a:solidFill>
                  <a:srgbClr val="00B0F0"/>
                </a:solidFill>
                <a:latin typeface="Tomato" pitchFamily="2" charset="0"/>
                <a:ea typeface="Calibri"/>
              </a:rPr>
              <a:t> Г.О. Технологический прием «Анимированная </a:t>
            </a:r>
            <a:r>
              <a:rPr lang="ru-RU" sz="1200" dirty="0" err="1">
                <a:solidFill>
                  <a:srgbClr val="00B0F0"/>
                </a:solidFill>
                <a:latin typeface="Tomato" pitchFamily="2" charset="0"/>
                <a:ea typeface="Calibri"/>
              </a:rPr>
              <a:t>сорбонка</a:t>
            </a:r>
            <a:r>
              <a:rPr lang="ru-RU" sz="1200" dirty="0">
                <a:solidFill>
                  <a:srgbClr val="00B0F0"/>
                </a:solidFill>
                <a:latin typeface="Tomato" pitchFamily="2" charset="0"/>
                <a:ea typeface="Calibri"/>
              </a:rPr>
              <a:t>» – </a:t>
            </a:r>
            <a:r>
              <a:rPr lang="ru-RU" sz="1200" u="sng" dirty="0">
                <a:solidFill>
                  <a:srgbClr val="00B0F0"/>
                </a:solidFill>
                <a:latin typeface="Tomato" pitchFamily="2" charset="0"/>
                <a:ea typeface="Calibri"/>
                <a:hlinkClick r:id="rId2"/>
              </a:rPr>
              <a:t>http://www.it-n.ru/communities.aspx?cat_no=13748&amp;d_no=222265&amp;ext=Attachment.aspx?Id=97001</a:t>
            </a:r>
            <a:endParaRPr lang="ru-RU" sz="1200" dirty="0">
              <a:solidFill>
                <a:srgbClr val="00B0F0"/>
              </a:solidFill>
              <a:latin typeface="Tomato" pitchFamily="2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1200" dirty="0">
                <a:solidFill>
                  <a:srgbClr val="00B0F0"/>
                </a:solidFill>
                <a:latin typeface="Tomato" pitchFamily="2" charset="0"/>
                <a:cs typeface="Times New Roman" pitchFamily="18" charset="0"/>
              </a:rPr>
              <a:t>Колокольчик </a:t>
            </a:r>
            <a:r>
              <a:rPr lang="en-US" sz="1200" dirty="0">
                <a:solidFill>
                  <a:srgbClr val="00B0F0"/>
                </a:solidFill>
                <a:latin typeface="Tomato" pitchFamily="2" charset="0"/>
                <a:cs typeface="Times New Roman" pitchFamily="18" charset="0"/>
                <a:hlinkClick r:id="rId3"/>
              </a:rPr>
              <a:t>http://img-fotki.yandex.ru/get/9265/134091466.97/0_bfe0c_e48f0e9d_S</a:t>
            </a:r>
            <a:r>
              <a:rPr lang="ru-RU" sz="1200" dirty="0">
                <a:solidFill>
                  <a:srgbClr val="00B0F0"/>
                </a:solidFill>
                <a:latin typeface="Tomato" pitchFamily="2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sz="1200" dirty="0">
                <a:solidFill>
                  <a:srgbClr val="00B0F0"/>
                </a:solidFill>
                <a:latin typeface="Tomato" pitchFamily="2" charset="0"/>
                <a:cs typeface="Times New Roman" pitchFamily="18" charset="0"/>
              </a:rPr>
              <a:t>Книга с пером </a:t>
            </a:r>
            <a:r>
              <a:rPr lang="en-US" sz="1200" dirty="0">
                <a:solidFill>
                  <a:srgbClr val="00B0F0"/>
                </a:solidFill>
                <a:latin typeface="Tomato" pitchFamily="2" charset="0"/>
                <a:cs typeface="Times New Roman" pitchFamily="18" charset="0"/>
                <a:hlinkClick r:id="rId4"/>
              </a:rPr>
              <a:t>http://img-fotki.yandex.ru/get/6423/108950446.114/0_cd21d_6e954672_S</a:t>
            </a:r>
            <a:r>
              <a:rPr lang="ru-RU" sz="1200" dirty="0">
                <a:solidFill>
                  <a:srgbClr val="00B0F0"/>
                </a:solidFill>
                <a:latin typeface="Tomato" pitchFamily="2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sz="1200" dirty="0">
                <a:solidFill>
                  <a:srgbClr val="00B0F0"/>
                </a:solidFill>
                <a:latin typeface="Tomato" pitchFamily="2" charset="0"/>
                <a:cs typeface="Times New Roman" pitchFamily="18" charset="0"/>
              </a:rPr>
              <a:t>Глобус </a:t>
            </a:r>
            <a:r>
              <a:rPr lang="en-US" sz="1200" dirty="0">
                <a:solidFill>
                  <a:srgbClr val="00B0F0"/>
                </a:solidFill>
                <a:latin typeface="Tomato" pitchFamily="2" charset="0"/>
                <a:cs typeface="Times New Roman" pitchFamily="18" charset="0"/>
                <a:hlinkClick r:id="rId5"/>
              </a:rPr>
              <a:t>http://img-fotki.yandex.ru/get/6422/108950446.114/0_cd22d_220e3889_S</a:t>
            </a:r>
            <a:r>
              <a:rPr lang="ru-RU" sz="1200" dirty="0">
                <a:solidFill>
                  <a:srgbClr val="00B0F0"/>
                </a:solidFill>
                <a:latin typeface="Tomato" pitchFamily="2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sz="1200" dirty="0">
                <a:solidFill>
                  <a:srgbClr val="00B0F0"/>
                </a:solidFill>
                <a:latin typeface="Tomato" pitchFamily="2" charset="0"/>
                <a:cs typeface="Times New Roman" pitchFamily="18" charset="0"/>
              </a:rPr>
              <a:t>Школьный набор </a:t>
            </a:r>
            <a:r>
              <a:rPr lang="en-US" sz="1200" dirty="0">
                <a:solidFill>
                  <a:srgbClr val="00B0F0"/>
                </a:solidFill>
                <a:latin typeface="Tomato" pitchFamily="2" charset="0"/>
                <a:cs typeface="Times New Roman" pitchFamily="18" charset="0"/>
                <a:hlinkClick r:id="rId6"/>
              </a:rPr>
              <a:t>http://img-fotki.yandex.ru/get/6520/108950446.113/0_cd1fa_68667641_S</a:t>
            </a:r>
            <a:r>
              <a:rPr lang="ru-RU" sz="1200" dirty="0">
                <a:solidFill>
                  <a:srgbClr val="00B0F0"/>
                </a:solidFill>
                <a:latin typeface="Tomato" pitchFamily="2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sz="1200" dirty="0">
                <a:solidFill>
                  <a:srgbClr val="00B0F0"/>
                </a:solidFill>
                <a:latin typeface="Tomato" pitchFamily="2" charset="0"/>
                <a:cs typeface="Times New Roman" pitchFamily="18" charset="0"/>
              </a:rPr>
              <a:t>Кубок с мячом </a:t>
            </a:r>
            <a:r>
              <a:rPr lang="en-US" sz="1200" dirty="0">
                <a:solidFill>
                  <a:srgbClr val="00B0F0"/>
                </a:solidFill>
                <a:latin typeface="Tomato" pitchFamily="2" charset="0"/>
                <a:cs typeface="Times New Roman" pitchFamily="18" charset="0"/>
                <a:hlinkClick r:id="rId7"/>
              </a:rPr>
              <a:t>http://img-fotki.yandex.ru/get/6522/108950446.113/0_cd204_e4176d55_S</a:t>
            </a:r>
            <a:r>
              <a:rPr lang="ru-RU" sz="1200" dirty="0">
                <a:solidFill>
                  <a:srgbClr val="00B0F0"/>
                </a:solidFill>
                <a:latin typeface="Tomato" pitchFamily="2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sz="1200" dirty="0">
                <a:solidFill>
                  <a:srgbClr val="00B0F0"/>
                </a:solidFill>
                <a:latin typeface="Tomato" pitchFamily="2" charset="0"/>
                <a:cs typeface="Times New Roman" pitchFamily="18" charset="0"/>
              </a:rPr>
              <a:t>Книги со свитком </a:t>
            </a:r>
            <a:r>
              <a:rPr lang="en-US" sz="1200" dirty="0">
                <a:solidFill>
                  <a:srgbClr val="00B0F0"/>
                </a:solidFill>
                <a:latin typeface="Tomato" pitchFamily="2" charset="0"/>
                <a:cs typeface="Times New Roman" pitchFamily="18" charset="0"/>
                <a:hlinkClick r:id="rId8"/>
              </a:rPr>
              <a:t>http://img-fotki.yandex.ru/get/6422/108950446.113/0_cd203_9aab45c1_S</a:t>
            </a:r>
            <a:r>
              <a:rPr lang="ru-RU" sz="1200" dirty="0">
                <a:solidFill>
                  <a:srgbClr val="00B0F0"/>
                </a:solidFill>
                <a:latin typeface="Tomato" pitchFamily="2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sz="1200" dirty="0">
                <a:solidFill>
                  <a:srgbClr val="00B0F0"/>
                </a:solidFill>
                <a:latin typeface="Tomato" pitchFamily="2" charset="0"/>
                <a:cs typeface="Times New Roman" pitchFamily="18" charset="0"/>
              </a:rPr>
              <a:t>Портфель </a:t>
            </a:r>
            <a:r>
              <a:rPr lang="en-US" sz="1200" dirty="0">
                <a:solidFill>
                  <a:srgbClr val="00B0F0"/>
                </a:solidFill>
                <a:latin typeface="Tomato" pitchFamily="2" charset="0"/>
                <a:cs typeface="Times New Roman" pitchFamily="18" charset="0"/>
                <a:hlinkClick r:id="rId9"/>
              </a:rPr>
              <a:t>http://img-fotki.yandex.ru/get/6522/108950446.113/0_cd1e2_62c3e99a_S</a:t>
            </a:r>
            <a:r>
              <a:rPr lang="ru-RU" sz="1200" dirty="0">
                <a:solidFill>
                  <a:srgbClr val="00B0F0"/>
                </a:solidFill>
                <a:latin typeface="Tomato" pitchFamily="2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sz="1200" dirty="0">
                <a:solidFill>
                  <a:srgbClr val="00B0F0"/>
                </a:solidFill>
                <a:latin typeface="Tomato" pitchFamily="2" charset="0"/>
                <a:cs typeface="Times New Roman" pitchFamily="18" charset="0"/>
              </a:rPr>
              <a:t>Циркуль </a:t>
            </a:r>
            <a:r>
              <a:rPr lang="en-US" sz="1200" dirty="0">
                <a:solidFill>
                  <a:srgbClr val="00B0F0"/>
                </a:solidFill>
                <a:latin typeface="Tomato" pitchFamily="2" charset="0"/>
                <a:cs typeface="Times New Roman" pitchFamily="18" charset="0"/>
                <a:hlinkClick r:id="rId10"/>
              </a:rPr>
              <a:t>http://img-fotki.yandex.ru/get/6521/108950446.113/0_cd1e6_7c1b8dea_S</a:t>
            </a:r>
            <a:r>
              <a:rPr lang="ru-RU" sz="1200" dirty="0">
                <a:solidFill>
                  <a:srgbClr val="00B0F0"/>
                </a:solidFill>
                <a:latin typeface="Tomato" pitchFamily="2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Управляющая кнопка: возврат 2">
            <a:hlinkClick r:id="" action="ppaction://hlinkshowjump?jump=lastslideviewed" highlightClick="1"/>
          </p:cNvPr>
          <p:cNvSpPr/>
          <p:nvPr/>
        </p:nvSpPr>
        <p:spPr>
          <a:xfrm>
            <a:off x="8360048" y="6039320"/>
            <a:ext cx="396000" cy="396000"/>
          </a:xfrm>
          <a:prstGeom prst="actionButtonReturn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сведения 1">
            <a:hlinkClick r:id="" action="ppaction://hlinkshowjump?jump=lastslide" highlightClick="1"/>
          </p:cNvPr>
          <p:cNvSpPr/>
          <p:nvPr/>
        </p:nvSpPr>
        <p:spPr>
          <a:xfrm>
            <a:off x="249024" y="260648"/>
            <a:ext cx="360040" cy="360000"/>
          </a:xfrm>
          <a:prstGeom prst="actionButtonInformation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91680" y="1628800"/>
            <a:ext cx="5760640" cy="2952328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cs typeface="Arial" pitchFamily="34" charset="0"/>
              </a:rPr>
              <a:t>01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7425" y="1639951"/>
            <a:ext cx="5760640" cy="2952328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cs typeface="Arial" pitchFamily="34" charset="0"/>
              </a:rPr>
              <a:t>Назови номер пожарной службы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87425" y="1628800"/>
            <a:ext cx="5760640" cy="2952328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трелка вправо 5">
            <a:hlinkClick r:id="" action="ppaction://hlinkshowjump?jump=nextslide"/>
          </p:cNvPr>
          <p:cNvSpPr/>
          <p:nvPr/>
        </p:nvSpPr>
        <p:spPr>
          <a:xfrm>
            <a:off x="8244408" y="6309320"/>
            <a:ext cx="648072" cy="360040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691680" y="1628800"/>
            <a:ext cx="5760640" cy="2952328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cs typeface="Arial" pitchFamily="34" charset="0"/>
              </a:rPr>
              <a:t>При зелёном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7425" y="1630576"/>
            <a:ext cx="5760640" cy="2952328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cs typeface="Arial" pitchFamily="34" charset="0"/>
              </a:rPr>
              <a:t>При каком сигнале светофора можно переходить улицу?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91680" y="1630576"/>
            <a:ext cx="5760640" cy="2952328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право 6">
            <a:hlinkClick r:id="" action="ppaction://hlinkshowjump?jump=nextslide"/>
          </p:cNvPr>
          <p:cNvSpPr/>
          <p:nvPr/>
        </p:nvSpPr>
        <p:spPr>
          <a:xfrm>
            <a:off x="8244408" y="6309320"/>
            <a:ext cx="648072" cy="360040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119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691680" y="1628800"/>
            <a:ext cx="5760640" cy="2952328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cs typeface="Arial" pitchFamily="34" charset="0"/>
              </a:rPr>
              <a:t>Остановка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96885" y="1628800"/>
            <a:ext cx="5760640" cy="2952328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cs typeface="Arial" pitchFamily="34" charset="0"/>
              </a:rPr>
              <a:t>Как называется место посадки и высадки пассажиров?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00437" y="1639951"/>
            <a:ext cx="5760640" cy="2952328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право 6">
            <a:hlinkClick r:id="" action="ppaction://hlinkshowjump?jump=nextslide"/>
          </p:cNvPr>
          <p:cNvSpPr/>
          <p:nvPr/>
        </p:nvSpPr>
        <p:spPr>
          <a:xfrm>
            <a:off x="8244408" y="6309320"/>
            <a:ext cx="648072" cy="360040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226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691680" y="1628800"/>
            <a:ext cx="5760640" cy="2952328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cs typeface="Arial" pitchFamily="34" charset="0"/>
              </a:rPr>
              <a:t>03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7425" y="1628800"/>
            <a:ext cx="5760640" cy="2952328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cs typeface="Arial" pitchFamily="34" charset="0"/>
              </a:rPr>
              <a:t>Назови номер скорой помощи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91680" y="1628800"/>
            <a:ext cx="5760640" cy="2952328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право 6">
            <a:hlinkClick r:id="" action="ppaction://hlinkshowjump?jump=nextslide"/>
          </p:cNvPr>
          <p:cNvSpPr/>
          <p:nvPr/>
        </p:nvSpPr>
        <p:spPr>
          <a:xfrm>
            <a:off x="8244408" y="6309320"/>
            <a:ext cx="648072" cy="360040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02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691680" y="1628800"/>
            <a:ext cx="5760640" cy="2952328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cs typeface="Arial" pitchFamily="34" charset="0"/>
              </a:rPr>
              <a:t>Красный, жёлтый, зелёный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7425" y="1628800"/>
            <a:ext cx="5760640" cy="2952328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cs typeface="Arial" pitchFamily="34" charset="0"/>
              </a:rPr>
              <a:t>Назови последовательность смены сигналов в трёх секционном светофоре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91680" y="1628800"/>
            <a:ext cx="5760640" cy="2952328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право 6">
            <a:hlinkClick r:id="" action="ppaction://hlinkshowjump?jump=nextslide"/>
          </p:cNvPr>
          <p:cNvSpPr/>
          <p:nvPr/>
        </p:nvSpPr>
        <p:spPr>
          <a:xfrm>
            <a:off x="8244408" y="6309320"/>
            <a:ext cx="648072" cy="360040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919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691680" y="1628800"/>
            <a:ext cx="5760640" cy="2952328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cs typeface="Arial" pitchFamily="34" charset="0"/>
              </a:rPr>
              <a:t>Придерживаться правой стороны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7283" y="1639828"/>
            <a:ext cx="5760640" cy="2952328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cs typeface="Arial" pitchFamily="34" charset="0"/>
              </a:rPr>
              <a:t>Как пешеходы должны ходить по тротуару?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61884" y="1639828"/>
            <a:ext cx="5760640" cy="2952328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право 6">
            <a:hlinkClick r:id="" action="ppaction://hlinkshowjump?jump=nextslide"/>
          </p:cNvPr>
          <p:cNvSpPr/>
          <p:nvPr/>
        </p:nvSpPr>
        <p:spPr>
          <a:xfrm>
            <a:off x="8244408" y="6309320"/>
            <a:ext cx="648072" cy="360040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587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691680" y="1628800"/>
            <a:ext cx="5760640" cy="2952328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cs typeface="Arial" pitchFamily="34" charset="0"/>
              </a:rPr>
              <a:t>Тротуар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91680" y="1628800"/>
            <a:ext cx="5760640" cy="2952328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cs typeface="Arial" pitchFamily="34" charset="0"/>
              </a:rPr>
              <a:t>Какая часть улицы предназначена для пешеходов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91680" y="1628800"/>
            <a:ext cx="5760640" cy="2952328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право 6">
            <a:hlinkClick r:id="" action="ppaction://hlinkshowjump?jump=nextslide"/>
          </p:cNvPr>
          <p:cNvSpPr/>
          <p:nvPr/>
        </p:nvSpPr>
        <p:spPr>
          <a:xfrm>
            <a:off x="8244408" y="6309320"/>
            <a:ext cx="648072" cy="360040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617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691680" y="1628800"/>
            <a:ext cx="5760640" cy="2952328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cs typeface="Arial" pitchFamily="34" charset="0"/>
              </a:rPr>
              <a:t>Заяц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91680" y="1628800"/>
            <a:ext cx="5760640" cy="2952328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cs typeface="Arial" pitchFamily="34" charset="0"/>
              </a:rPr>
              <a:t>Как называют пассажира без билета?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91680" y="1628800"/>
            <a:ext cx="5760640" cy="2952328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право 6">
            <a:hlinkClick r:id="" action="ppaction://hlinkshowjump?jump=nextslide"/>
          </p:cNvPr>
          <p:cNvSpPr/>
          <p:nvPr/>
        </p:nvSpPr>
        <p:spPr>
          <a:xfrm>
            <a:off x="8244408" y="6309320"/>
            <a:ext cx="648072" cy="360040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30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Другая 1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B0F0"/>
      </a:hlink>
      <a:folHlink>
        <a:srgbClr val="36609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327</Words>
  <Application>Microsoft Office PowerPoint</Application>
  <PresentationFormat>Экран (4:3)</PresentationFormat>
  <Paragraphs>44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Tomato</vt:lpstr>
      <vt:lpstr>Times New Roman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 по ОБЖ</dc:title>
  <dc:creator>Фокина Лидия Петровна</dc:creator>
  <cp:keywords>Викторина</cp:keywords>
  <cp:lastModifiedBy>acer</cp:lastModifiedBy>
  <cp:revision>13</cp:revision>
  <dcterms:created xsi:type="dcterms:W3CDTF">2014-07-07T16:24:55Z</dcterms:created>
  <dcterms:modified xsi:type="dcterms:W3CDTF">2017-07-29T20:49:49Z</dcterms:modified>
</cp:coreProperties>
</file>