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258" r:id="rId6"/>
    <p:sldId id="273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7" r:id="rId18"/>
    <p:sldId id="278" r:id="rId19"/>
    <p:sldId id="279" r:id="rId20"/>
    <p:sldId id="280" r:id="rId21"/>
    <p:sldId id="268" r:id="rId22"/>
    <p:sldId id="272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2E6"/>
    <a:srgbClr val="34BA37"/>
    <a:srgbClr val="F735E9"/>
    <a:srgbClr val="59E1EF"/>
    <a:srgbClr val="7EB881"/>
    <a:srgbClr val="FF9933"/>
    <a:srgbClr val="FF33CC"/>
    <a:srgbClr val="1FF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31" autoAdjust="0"/>
  </p:normalViewPr>
  <p:slideViewPr>
    <p:cSldViewPr>
      <p:cViewPr varScale="1">
        <p:scale>
          <a:sx n="41" d="100"/>
          <a:sy n="41" d="100"/>
        </p:scale>
        <p:origin x="13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2FE4BE-7D97-41CE-84EF-135B7D9E6D8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95FB03A-E53A-4519-8750-263D4CF80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6.png"/><Relationship Id="rId4" Type="http://schemas.openxmlformats.org/officeDocument/2006/relationships/image" Target="../media/image32.wmf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9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9.xml"/><Relationship Id="rId6" Type="http://schemas.openxmlformats.org/officeDocument/2006/relationships/slide" Target="slide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freelance.ru/users/izonavt/?work=348244" TargetMode="External"/><Relationship Id="rId3" Type="http://schemas.openxmlformats.org/officeDocument/2006/relationships/hyperlink" Target="http://forum.materinstvo.ru/lofiversion/index.php/t73522-450.html" TargetMode="External"/><Relationship Id="rId7" Type="http://schemas.openxmlformats.org/officeDocument/2006/relationships/hyperlink" Target="http://rdt45.narod.ru/variousthings/store/buratino.htm" TargetMode="External"/><Relationship Id="rId2" Type="http://schemas.openxmlformats.org/officeDocument/2006/relationships/hyperlink" Target="http://download-foto.ru/ramki-foto/5808-ramka-shkolnaja.html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psychology.net.ru/talk/viewtopic.php?p=626981&amp;" TargetMode="External"/><Relationship Id="rId11" Type="http://schemas.openxmlformats.org/officeDocument/2006/relationships/hyperlink" Target="http://zreni.ru/527-elektronnye-fizminutki-dlya-glaz-chast-3-galkina-inna-anatolevna.html" TargetMode="External"/><Relationship Id="rId5" Type="http://schemas.openxmlformats.org/officeDocument/2006/relationships/hyperlink" Target="http://www.labirint.ru/screenshot/goods/37265/16/" TargetMode="External"/><Relationship Id="rId10" Type="http://schemas.openxmlformats.org/officeDocument/2006/relationships/hyperlink" Target="http://blogs.mail.ru/mail/irina-669/tag/&#1082;&#1072;&#1088;&#1090;&#1080;&#1085;&#1082;&#1080;" TargetMode="External"/><Relationship Id="rId4" Type="http://schemas.openxmlformats.org/officeDocument/2006/relationships/hyperlink" Target="http://wap.mms.mts.ru/contents/1572360?ct=photos" TargetMode="External"/><Relationship Id="rId9" Type="http://schemas.openxmlformats.org/officeDocument/2006/relationships/hyperlink" Target="http://nifiga-sebe.ru/index.php?newsid=94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714620"/>
            <a:ext cx="1154804" cy="17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94814">
            <a:off x="1587134" y="2037321"/>
            <a:ext cx="5512282" cy="1485729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Тренажёр 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«Учись решать задачи!»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429264"/>
            <a:ext cx="4357718" cy="1214446"/>
          </a:xfrm>
        </p:spPr>
        <p:txBody>
          <a:bodyPr>
            <a:normAutofit/>
          </a:bodyPr>
          <a:lstStyle/>
          <a:p>
            <a:endParaRPr lang="ru-RU" i="1" dirty="0">
              <a:solidFill>
                <a:srgbClr val="0070C0"/>
              </a:solidFill>
            </a:endParaRPr>
          </a:p>
          <a:p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71472" y="2714620"/>
            <a:ext cx="500066" cy="428628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71472" y="4572008"/>
            <a:ext cx="500066" cy="428628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Красная шапочка сорвала на полянке 6 колокольчиков, а ромашек на 3 меньше. Сколько ромашек сорвала Красная шапочка?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6431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6 – 3 = 3 (р.)</a:t>
            </a:r>
          </a:p>
          <a:p>
            <a:r>
              <a:rPr lang="ru-RU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Ответ: 3 ромашки.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450057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6 + 3 = 9 (р.)</a:t>
            </a:r>
          </a:p>
          <a:p>
            <a:r>
              <a:rPr lang="ru-RU" sz="32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Ответ: 9 ромашек.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7715272" y="6000768"/>
            <a:ext cx="785818" cy="428628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5" y="2000239"/>
            <a:ext cx="2609338" cy="34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F0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3648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3219449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коробке у Буратино лежало 6 конфет  и 4 пряника. На сколько больше было конфет, чем пряников?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07167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+ 4 = 10 (к.)</a:t>
            </a:r>
          </a:p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10 конфет.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071942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 – 4 = 2 (к.) 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на 2 конфеты больше.</a:t>
            </a:r>
          </a:p>
        </p:txBody>
      </p:sp>
      <p:sp>
        <p:nvSpPr>
          <p:cNvPr id="7" name="Овал 6"/>
          <p:cNvSpPr/>
          <p:nvPr/>
        </p:nvSpPr>
        <p:spPr>
          <a:xfrm>
            <a:off x="1285852" y="2214554"/>
            <a:ext cx="500066" cy="428628"/>
          </a:xfrm>
          <a:prstGeom prst="ellipse">
            <a:avLst/>
          </a:prstGeom>
          <a:solidFill>
            <a:srgbClr val="7EB88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7620" y="4143380"/>
            <a:ext cx="500066" cy="428628"/>
          </a:xfrm>
          <a:prstGeom prst="ellipse">
            <a:avLst/>
          </a:prstGeom>
          <a:solidFill>
            <a:srgbClr val="7EB88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357190"/>
          </a:xfrm>
          <a:prstGeom prst="actionButtonForwardNext">
            <a:avLst/>
          </a:prstGeom>
          <a:solidFill>
            <a:srgbClr val="7EB88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364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F034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14546" y="5214950"/>
            <a:ext cx="500066" cy="428628"/>
          </a:xfrm>
          <a:prstGeom prst="ellipse">
            <a:avLst/>
          </a:prstGeom>
          <a:solidFill>
            <a:srgbClr val="7EB88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00100" y="2643182"/>
            <a:ext cx="500066" cy="428628"/>
          </a:xfrm>
          <a:prstGeom prst="ellipse">
            <a:avLst/>
          </a:prstGeom>
          <a:solidFill>
            <a:srgbClr val="7EB88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Рисунок 12" descr="2137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278" r="68335"/>
          <a:stretch>
            <a:fillRect/>
          </a:stretch>
        </p:blipFill>
        <p:spPr bwMode="auto">
          <a:xfrm>
            <a:off x="428596" y="4500570"/>
            <a:ext cx="8636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2137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65" t="30222"/>
          <a:stretch>
            <a:fillRect/>
          </a:stretch>
        </p:blipFill>
        <p:spPr bwMode="auto">
          <a:xfrm>
            <a:off x="7143768" y="4071942"/>
            <a:ext cx="1655762" cy="19939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2860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3B32E6"/>
                </a:solidFill>
                <a:latin typeface="Times New Roman" pitchFamily="18" charset="0"/>
                <a:cs typeface="Times New Roman" pitchFamily="18" charset="0"/>
              </a:rPr>
              <a:t>Винни</a:t>
            </a:r>
            <a:r>
              <a:rPr lang="ru-RU" sz="2800" dirty="0">
                <a:solidFill>
                  <a:srgbClr val="3B32E6"/>
                </a:solidFill>
                <a:latin typeface="Times New Roman" pitchFamily="18" charset="0"/>
                <a:cs typeface="Times New Roman" pitchFamily="18" charset="0"/>
              </a:rPr>
              <a:t> – Пух  надул 5 шариков, а Пятачок 1 шарик. На сколько меньше шариков надул Пятачок?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000232" y="2428868"/>
            <a:ext cx="557216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– 1 = 4 (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на 4 шарика меньше.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51435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+ 1 = 6 (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6 шариков.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785818" cy="357190"/>
          </a:xfrm>
          <a:prstGeom prst="actionButtonForwardNext">
            <a:avLst/>
          </a:prstGeom>
          <a:solidFill>
            <a:srgbClr val="7EB88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F0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3648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786" y="4214818"/>
            <a:ext cx="500066" cy="428628"/>
          </a:xfrm>
          <a:prstGeom prst="ellipse">
            <a:avLst/>
          </a:prstGeom>
          <a:solidFill>
            <a:srgbClr val="7EB88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14348" y="2571744"/>
            <a:ext cx="500066" cy="428628"/>
          </a:xfrm>
          <a:prstGeom prst="ellipse">
            <a:avLst/>
          </a:prstGeom>
          <a:solidFill>
            <a:srgbClr val="7EB88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876"/>
            <a:ext cx="1928826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428604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Доктор Айболит дал волку 5 ложек сиропа, а зайчику 2 ложки сиропа. На сколько ложек больше сиропа получил волк?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428868"/>
            <a:ext cx="5500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 – 2 = 3 (л.)</a:t>
            </a:r>
          </a:p>
          <a:p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на 3 ложки больше.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41433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 + 2 = 7 (л.)</a:t>
            </a:r>
          </a:p>
          <a:p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Ответ: 7 ложек.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86710" y="6000768"/>
            <a:ext cx="785818" cy="428628"/>
          </a:xfrm>
          <a:prstGeom prst="actionButtonForwardNext">
            <a:avLst/>
          </a:prstGeom>
          <a:solidFill>
            <a:srgbClr val="7EB88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F0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3648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6248" y="4214818"/>
            <a:ext cx="500066" cy="428628"/>
          </a:xfrm>
          <a:prstGeom prst="ellipse">
            <a:avLst/>
          </a:prstGeom>
          <a:solidFill>
            <a:srgbClr val="7EB88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928662" y="2428868"/>
            <a:ext cx="500066" cy="428628"/>
          </a:xfrm>
          <a:prstGeom prst="ellipse">
            <a:avLst/>
          </a:prstGeom>
          <a:solidFill>
            <a:srgbClr val="7EB88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14818"/>
            <a:ext cx="3412849" cy="23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500042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Буратино съел 6 конфет, а Пьеро 3 конфеты. На сколько конфет меньше съел Пьеро?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4143380"/>
            <a:ext cx="378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B32E6"/>
                </a:solidFill>
                <a:latin typeface="Times New Roman" pitchFamily="18" charset="0"/>
                <a:cs typeface="Times New Roman" pitchFamily="18" charset="0"/>
              </a:rPr>
              <a:t>6 + 3 = 9 (к.)</a:t>
            </a:r>
          </a:p>
          <a:p>
            <a:r>
              <a:rPr lang="ru-RU" sz="3200" b="1" dirty="0">
                <a:solidFill>
                  <a:srgbClr val="3B32E6"/>
                </a:solidFill>
                <a:latin typeface="Times New Roman" pitchFamily="18" charset="0"/>
                <a:cs typeface="Times New Roman" pitchFamily="18" charset="0"/>
              </a:rPr>
              <a:t>Ответ: 9 конфет.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2357430"/>
            <a:ext cx="628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 – 3 = 3 (к.)</a:t>
            </a:r>
          </a:p>
          <a:p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Ответ: на 3 конфеты меньше.</a:t>
            </a:r>
          </a:p>
        </p:txBody>
      </p:sp>
      <p:sp>
        <p:nvSpPr>
          <p:cNvPr id="12" name="Управляющая кнопка: назад 11">
            <a:hlinkClick r:id="rId3" action="ppaction://hlinksldjump" highlightClick="1"/>
          </p:cNvPr>
          <p:cNvSpPr/>
          <p:nvPr/>
        </p:nvSpPr>
        <p:spPr>
          <a:xfrm>
            <a:off x="7858148" y="6143644"/>
            <a:ext cx="857256" cy="428628"/>
          </a:xfrm>
          <a:prstGeom prst="actionButtonBackPrevious">
            <a:avLst/>
          </a:prstGeom>
          <a:solidFill>
            <a:srgbClr val="7EB88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F0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3648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5476" y="2857496"/>
            <a:ext cx="2079468" cy="360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Рисунок 2" descr="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804640"/>
            <a:ext cx="1143008" cy="105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2" descr="origin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" r="42520"/>
          <a:stretch>
            <a:fillRect/>
          </a:stretch>
        </p:blipFill>
        <p:spPr bwMode="auto">
          <a:xfrm rot="2796488">
            <a:off x="6774620" y="5983776"/>
            <a:ext cx="556579" cy="7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357826"/>
            <a:ext cx="1176114" cy="13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" descr="ne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429264"/>
            <a:ext cx="1214446" cy="1241724"/>
          </a:xfrm>
          <a:prstGeom prst="rect">
            <a:avLst/>
          </a:prstGeom>
          <a:noFill/>
        </p:spPr>
      </p:pic>
      <p:pic>
        <p:nvPicPr>
          <p:cNvPr id="17" name="Рисунок 2" descr="origin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" r="42520"/>
          <a:stretch>
            <a:fillRect/>
          </a:stretch>
        </p:blipFill>
        <p:spPr bwMode="auto">
          <a:xfrm rot="2796488">
            <a:off x="2416902" y="5792553"/>
            <a:ext cx="556579" cy="7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28596" y="500042"/>
            <a:ext cx="85011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полянке росло 7 грибов. Ёжик положил в корзинку 2 грибка. Сколько грибов осталось на полянке?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85786" y="192880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928794" y="357187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00166" y="1785926"/>
            <a:ext cx="43576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– 2 = 5 (гр.)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5 грибов.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0298" y="3357562"/>
            <a:ext cx="47148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+ 2 = 9 (гр.)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9 грибов.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15338" y="6286520"/>
            <a:ext cx="714380" cy="357166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F04E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1241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User\Рабочий стол\мама\разные картинки\Бабочки\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285860"/>
            <a:ext cx="1071570" cy="1191471"/>
          </a:xfrm>
          <a:prstGeom prst="rect">
            <a:avLst/>
          </a:prstGeom>
          <a:noFill/>
        </p:spPr>
      </p:pic>
      <p:pic>
        <p:nvPicPr>
          <p:cNvPr id="2054" name="Picture 6" descr="C:\Documents and Settings\User\Рабочий стол\мама\разные картинки\Бабочки\0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540">
            <a:off x="172600" y="1474976"/>
            <a:ext cx="1215481" cy="984245"/>
          </a:xfrm>
          <a:prstGeom prst="rect">
            <a:avLst/>
          </a:prstGeom>
          <a:noFill/>
        </p:spPr>
      </p:pic>
      <p:pic>
        <p:nvPicPr>
          <p:cNvPr id="2055" name="Picture 7" descr="C:\Documents and Settings\User\Рабочий стол\мама\разные картинки\Бабочки\0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38663">
            <a:off x="6127475" y="3446939"/>
            <a:ext cx="1683834" cy="977899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 t="36372" b="7907"/>
          <a:stretch>
            <a:fillRect/>
          </a:stretch>
        </p:blipFill>
        <p:spPr bwMode="auto">
          <a:xfrm>
            <a:off x="285720" y="5286388"/>
            <a:ext cx="8572560" cy="12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Documents and Settings\User\Рабочий стол\мама\разные картинки\Бабочки\0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714884"/>
            <a:ext cx="1357322" cy="1410270"/>
          </a:xfrm>
          <a:prstGeom prst="rect">
            <a:avLst/>
          </a:prstGeom>
          <a:noFill/>
        </p:spPr>
      </p:pic>
      <p:pic>
        <p:nvPicPr>
          <p:cNvPr id="2057" name="Picture 9" descr="C:\Documents and Settings\User\Рабочий стол\мама\разные картинки\Бабочки\02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96428">
            <a:off x="3970587" y="5053521"/>
            <a:ext cx="1301748" cy="1249951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мама\разные картинки\Бабочки\01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8532">
            <a:off x="663778" y="4913812"/>
            <a:ext cx="966592" cy="874237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42910" y="285728"/>
            <a:ext cx="77867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B32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воздухе кружили 7 бабочек. Потом 3 бабочки опустились на траву. Сколько бабочек осталось летать?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3B32E6"/>
              </a:solidFill>
              <a:effectLst/>
              <a:latin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14414" y="221455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214414" y="357187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785918" y="2071678"/>
            <a:ext cx="42148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+ 3 = 10 (б.)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10 бабочек.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785918" y="3500438"/>
            <a:ext cx="38576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– 3 = 4 (б.)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4 бабочки.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858148" y="6072206"/>
            <a:ext cx="642942" cy="357190"/>
          </a:xfrm>
          <a:prstGeom prst="actionButtonForwardNex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124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F04E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b="3978"/>
          <a:stretch>
            <a:fillRect/>
          </a:stretch>
        </p:blipFill>
        <p:spPr bwMode="auto">
          <a:xfrm>
            <a:off x="6500826" y="3929066"/>
            <a:ext cx="1785950" cy="26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User\Рабочий стол\мама\разные картинки\картинки-фото\столик и стуль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5" y="5214950"/>
            <a:ext cx="2522063" cy="1381127"/>
          </a:xfrm>
          <a:prstGeom prst="rect">
            <a:avLst/>
          </a:prstGeom>
          <a:noFill/>
        </p:spPr>
      </p:pic>
      <p:pic>
        <p:nvPicPr>
          <p:cNvPr id="6" name="Picture 4" descr="C:\Documents and Settings\User\Рабочий стол\мама\разные картинки\картинки-фото\чашка.jpeg"/>
          <p:cNvPicPr>
            <a:picLocks noChangeAspect="1" noChangeArrowheads="1"/>
          </p:cNvPicPr>
          <p:nvPr/>
        </p:nvPicPr>
        <p:blipFill>
          <a:blip r:embed="rId4"/>
          <a:srcRect t="17638" b="22677"/>
          <a:stretch>
            <a:fillRect/>
          </a:stretch>
        </p:blipFill>
        <p:spPr bwMode="auto">
          <a:xfrm>
            <a:off x="2143108" y="4500570"/>
            <a:ext cx="500066" cy="38373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500034" y="4143380"/>
            <a:ext cx="2428892" cy="2214578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5786" y="4929198"/>
            <a:ext cx="185738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85786" y="5572140"/>
            <a:ext cx="1857388" cy="1588"/>
          </a:xfrm>
          <a:prstGeom prst="line">
            <a:avLst/>
          </a:prstGeom>
          <a:ln cap="sq" cmpd="sng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C:\Documents and Settings\User\Рабочий стол\мама\разные картинки\картинки-фото\чашка.jpeg"/>
          <p:cNvPicPr>
            <a:picLocks noChangeAspect="1" noChangeArrowheads="1"/>
          </p:cNvPicPr>
          <p:nvPr/>
        </p:nvPicPr>
        <p:blipFill>
          <a:blip r:embed="rId4"/>
          <a:srcRect t="17638" b="22677"/>
          <a:stretch>
            <a:fillRect/>
          </a:stretch>
        </p:blipFill>
        <p:spPr bwMode="auto">
          <a:xfrm>
            <a:off x="1643042" y="4500570"/>
            <a:ext cx="500066" cy="383730"/>
          </a:xfrm>
          <a:prstGeom prst="rect">
            <a:avLst/>
          </a:prstGeom>
          <a:noFill/>
        </p:spPr>
      </p:pic>
      <p:pic>
        <p:nvPicPr>
          <p:cNvPr id="14" name="Picture 4" descr="C:\Documents and Settings\User\Рабочий стол\мама\разные картинки\картинки-фото\чашка.jpeg"/>
          <p:cNvPicPr>
            <a:picLocks noChangeAspect="1" noChangeArrowheads="1"/>
          </p:cNvPicPr>
          <p:nvPr/>
        </p:nvPicPr>
        <p:blipFill>
          <a:blip r:embed="rId4"/>
          <a:srcRect t="17638" b="22677"/>
          <a:stretch>
            <a:fillRect/>
          </a:stretch>
        </p:blipFill>
        <p:spPr bwMode="auto">
          <a:xfrm>
            <a:off x="1214414" y="4500570"/>
            <a:ext cx="500066" cy="383730"/>
          </a:xfrm>
          <a:prstGeom prst="rect">
            <a:avLst/>
          </a:prstGeom>
          <a:noFill/>
        </p:spPr>
      </p:pic>
      <p:pic>
        <p:nvPicPr>
          <p:cNvPr id="15" name="Picture 4" descr="C:\Documents and Settings\User\Рабочий стол\мама\разные картинки\картинки-фото\чашка.jpeg"/>
          <p:cNvPicPr>
            <a:picLocks noChangeAspect="1" noChangeArrowheads="1"/>
          </p:cNvPicPr>
          <p:nvPr/>
        </p:nvPicPr>
        <p:blipFill>
          <a:blip r:embed="rId4"/>
          <a:srcRect t="17638" b="22677"/>
          <a:stretch>
            <a:fillRect/>
          </a:stretch>
        </p:blipFill>
        <p:spPr bwMode="auto">
          <a:xfrm>
            <a:off x="785786" y="4500570"/>
            <a:ext cx="500066" cy="383730"/>
          </a:xfrm>
          <a:prstGeom prst="rect">
            <a:avLst/>
          </a:prstGeom>
          <a:noFill/>
        </p:spPr>
      </p:pic>
      <p:pic>
        <p:nvPicPr>
          <p:cNvPr id="21" name="Picture 4" descr="C:\Documents and Settings\User\Рабочий стол\мама\разные картинки\картинки-фото\чашка.jpeg"/>
          <p:cNvPicPr>
            <a:picLocks noChangeAspect="1" noChangeArrowheads="1"/>
          </p:cNvPicPr>
          <p:nvPr/>
        </p:nvPicPr>
        <p:blipFill>
          <a:blip r:embed="rId4"/>
          <a:srcRect t="17638" b="22677"/>
          <a:stretch>
            <a:fillRect/>
          </a:stretch>
        </p:blipFill>
        <p:spPr bwMode="auto">
          <a:xfrm>
            <a:off x="2143108" y="5143512"/>
            <a:ext cx="500066" cy="383730"/>
          </a:xfrm>
          <a:prstGeom prst="rect">
            <a:avLst/>
          </a:prstGeom>
          <a:noFill/>
        </p:spPr>
      </p:pic>
      <p:pic>
        <p:nvPicPr>
          <p:cNvPr id="22" name="Picture 4" descr="C:\Documents and Settings\User\Рабочий стол\мама\разные картинки\картинки-фото\чашка.jpeg"/>
          <p:cNvPicPr>
            <a:picLocks noChangeAspect="1" noChangeArrowheads="1"/>
          </p:cNvPicPr>
          <p:nvPr/>
        </p:nvPicPr>
        <p:blipFill>
          <a:blip r:embed="rId4"/>
          <a:srcRect t="17638" b="22677"/>
          <a:stretch>
            <a:fillRect/>
          </a:stretch>
        </p:blipFill>
        <p:spPr bwMode="auto">
          <a:xfrm>
            <a:off x="1643042" y="5143512"/>
            <a:ext cx="500066" cy="383730"/>
          </a:xfrm>
          <a:prstGeom prst="rect">
            <a:avLst/>
          </a:prstGeom>
          <a:noFill/>
        </p:spPr>
      </p:pic>
      <p:pic>
        <p:nvPicPr>
          <p:cNvPr id="23" name="Picture 4" descr="C:\Documents and Settings\User\Рабочий стол\мама\разные картинки\картинки-фото\чашка.jpeg"/>
          <p:cNvPicPr>
            <a:picLocks noChangeAspect="1" noChangeArrowheads="1"/>
          </p:cNvPicPr>
          <p:nvPr/>
        </p:nvPicPr>
        <p:blipFill>
          <a:blip r:embed="rId4"/>
          <a:srcRect t="17638" b="22677"/>
          <a:stretch>
            <a:fillRect/>
          </a:stretch>
        </p:blipFill>
        <p:spPr bwMode="auto">
          <a:xfrm>
            <a:off x="1214414" y="5143512"/>
            <a:ext cx="500066" cy="383730"/>
          </a:xfrm>
          <a:prstGeom prst="rect">
            <a:avLst/>
          </a:prstGeom>
          <a:noFill/>
        </p:spPr>
      </p:pic>
      <p:pic>
        <p:nvPicPr>
          <p:cNvPr id="24" name="Picture 4" descr="C:\Documents and Settings\User\Рабочий стол\мама\разные картинки\картинки-фото\чашка.jpeg"/>
          <p:cNvPicPr>
            <a:picLocks noChangeAspect="1" noChangeArrowheads="1"/>
          </p:cNvPicPr>
          <p:nvPr/>
        </p:nvPicPr>
        <p:blipFill>
          <a:blip r:embed="rId4"/>
          <a:srcRect t="17638" b="22677"/>
          <a:stretch>
            <a:fillRect/>
          </a:stretch>
        </p:blipFill>
        <p:spPr bwMode="auto">
          <a:xfrm>
            <a:off x="785786" y="5143512"/>
            <a:ext cx="500066" cy="38373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71472" y="214290"/>
            <a:ext cx="80010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шкафу было 8 чашек. 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Мальвина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поставила на стол 2 чашки. Сколько чашек осталось в шкафу?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357422" y="1500174"/>
            <a:ext cx="4429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34BA3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– 2 = 6 (ч.)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34BA37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34BA3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6 чашек.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34BA37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428860" y="2786058"/>
            <a:ext cx="4857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3B32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+ 2 = 10 (ч.)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3B32E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3B32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10 чашек.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3B32E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500166" y="1643050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500166" y="285749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072462" y="6286520"/>
            <a:ext cx="714380" cy="357166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DB2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B3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2137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65" t="30222"/>
          <a:stretch>
            <a:fillRect/>
          </a:stretch>
        </p:blipFill>
        <p:spPr bwMode="auto">
          <a:xfrm>
            <a:off x="6143636" y="4714884"/>
            <a:ext cx="1655762" cy="1993900"/>
          </a:xfrm>
          <a:prstGeom prst="rect">
            <a:avLst/>
          </a:prstGeom>
          <a:noFill/>
        </p:spPr>
      </p:pic>
      <p:pic>
        <p:nvPicPr>
          <p:cNvPr id="4" name="Picture 23" descr="8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5572140"/>
            <a:ext cx="649287" cy="576263"/>
          </a:xfrm>
          <a:prstGeom prst="rect">
            <a:avLst/>
          </a:prstGeom>
          <a:noFill/>
        </p:spPr>
      </p:pic>
      <p:sp>
        <p:nvSpPr>
          <p:cNvPr id="5" name="Фигура, имеющая форму буквы L 4"/>
          <p:cNvSpPr/>
          <p:nvPr/>
        </p:nvSpPr>
        <p:spPr>
          <a:xfrm>
            <a:off x="1785918" y="5929330"/>
            <a:ext cx="3929090" cy="35719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3" descr="8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5572140"/>
            <a:ext cx="649287" cy="576263"/>
          </a:xfrm>
          <a:prstGeom prst="rect">
            <a:avLst/>
          </a:prstGeom>
          <a:noFill/>
        </p:spPr>
      </p:pic>
      <p:pic>
        <p:nvPicPr>
          <p:cNvPr id="7" name="Picture 23" descr="8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5572140"/>
            <a:ext cx="649287" cy="576263"/>
          </a:xfrm>
          <a:prstGeom prst="rect">
            <a:avLst/>
          </a:prstGeom>
          <a:noFill/>
        </p:spPr>
      </p:pic>
      <p:pic>
        <p:nvPicPr>
          <p:cNvPr id="8" name="Picture 23" descr="8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572140"/>
            <a:ext cx="649287" cy="576263"/>
          </a:xfrm>
          <a:prstGeom prst="rect">
            <a:avLst/>
          </a:prstGeom>
          <a:noFill/>
        </p:spPr>
      </p:pic>
      <p:pic>
        <p:nvPicPr>
          <p:cNvPr id="9" name="Picture 23" descr="8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572140"/>
            <a:ext cx="649287" cy="576263"/>
          </a:xfrm>
          <a:prstGeom prst="rect">
            <a:avLst/>
          </a:prstGeom>
          <a:noFill/>
        </p:spPr>
      </p:pic>
      <p:pic>
        <p:nvPicPr>
          <p:cNvPr id="10" name="Picture 23" descr="8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572140"/>
            <a:ext cx="649287" cy="576263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357166"/>
            <a:ext cx="857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Вини – Пуха  было 6 горшочков с мёдом. Он решил подарить своему другу ослику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горшочек с мёдом. Сколько горшочков с мёдом осталось у Пуха?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357290" y="200024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357290" y="357187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5984" y="1928802"/>
            <a:ext cx="4429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+ 1 = 7 (г.)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7 горшочков.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85984" y="3500438"/>
            <a:ext cx="40719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– 1 = 5 (г.)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5 горшочков.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8143900" y="6286520"/>
            <a:ext cx="785818" cy="357190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124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F04E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6372225" y="188913"/>
            <a:ext cx="2447925" cy="1081087"/>
          </a:xfrm>
          <a:prstGeom prst="cloudCallout">
            <a:avLst>
              <a:gd name="adj1" fmla="val 18157"/>
              <a:gd name="adj2" fmla="val 28412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3924300" y="1268413"/>
            <a:ext cx="1873250" cy="936625"/>
          </a:xfrm>
          <a:prstGeom prst="cloudCallout">
            <a:avLst>
              <a:gd name="adj1" fmla="val 25509"/>
              <a:gd name="adj2" fmla="val 34574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539750" y="476250"/>
            <a:ext cx="2447925" cy="1081088"/>
          </a:xfrm>
          <a:prstGeom prst="cloudCallout">
            <a:avLst>
              <a:gd name="adj1" fmla="val 18157"/>
              <a:gd name="adj2" fmla="val 28412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6404" name="Picture 20" descr="j03985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636838"/>
            <a:ext cx="2016125" cy="2635250"/>
          </a:xfrm>
          <a:prstGeom prst="rect">
            <a:avLst/>
          </a:prstGeom>
          <a:noFill/>
        </p:spPr>
      </p:pic>
      <p:pic>
        <p:nvPicPr>
          <p:cNvPr id="16391" name="Picture 7" descr="30c5bf45d70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60089"/>
          <a:stretch>
            <a:fillRect/>
          </a:stretch>
        </p:blipFill>
        <p:spPr bwMode="auto">
          <a:xfrm>
            <a:off x="0" y="5157788"/>
            <a:ext cx="9144000" cy="1700212"/>
          </a:xfrm>
          <a:prstGeom prst="rect">
            <a:avLst/>
          </a:prstGeom>
          <a:noFill/>
        </p:spPr>
      </p:pic>
      <p:pic>
        <p:nvPicPr>
          <p:cNvPr id="16388" name="Picture 4" descr="2137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22" r="46965"/>
          <a:stretch>
            <a:fillRect/>
          </a:stretch>
        </p:blipFill>
        <p:spPr bwMode="auto">
          <a:xfrm>
            <a:off x="250825" y="4652963"/>
            <a:ext cx="1692275" cy="1993900"/>
          </a:xfrm>
          <a:prstGeom prst="rect">
            <a:avLst/>
          </a:prstGeom>
          <a:noFill/>
        </p:spPr>
      </p:pic>
      <p:pic>
        <p:nvPicPr>
          <p:cNvPr id="16399" name="Picture 15" descr="2137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65" t="30222"/>
          <a:stretch>
            <a:fillRect/>
          </a:stretch>
        </p:blipFill>
        <p:spPr bwMode="auto">
          <a:xfrm>
            <a:off x="3708400" y="4076700"/>
            <a:ext cx="1727200" cy="1993900"/>
          </a:xfrm>
          <a:prstGeom prst="rect">
            <a:avLst/>
          </a:prstGeom>
          <a:noFill/>
        </p:spPr>
      </p:pic>
      <p:pic>
        <p:nvPicPr>
          <p:cNvPr id="16400" name="Picture 16" descr="2137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22" r="46965"/>
          <a:stretch>
            <a:fillRect/>
          </a:stretch>
        </p:blipFill>
        <p:spPr bwMode="auto">
          <a:xfrm>
            <a:off x="3059113" y="3933825"/>
            <a:ext cx="1692275" cy="1993900"/>
          </a:xfrm>
          <a:prstGeom prst="rect">
            <a:avLst/>
          </a:prstGeom>
          <a:noFill/>
        </p:spPr>
      </p:pic>
      <p:pic>
        <p:nvPicPr>
          <p:cNvPr id="16405" name="Picture 21" descr="2137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65" t="30222"/>
          <a:stretch>
            <a:fillRect/>
          </a:stretch>
        </p:blipFill>
        <p:spPr bwMode="auto">
          <a:xfrm>
            <a:off x="5364163" y="4005263"/>
            <a:ext cx="1655762" cy="1993900"/>
          </a:xfrm>
          <a:prstGeom prst="rect">
            <a:avLst/>
          </a:prstGeom>
          <a:noFill/>
        </p:spPr>
      </p:pic>
      <p:pic>
        <p:nvPicPr>
          <p:cNvPr id="16389" name="Picture 5" descr="2137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278" r="68335"/>
          <a:stretch>
            <a:fillRect/>
          </a:stretch>
        </p:blipFill>
        <p:spPr bwMode="auto">
          <a:xfrm>
            <a:off x="3419475" y="4149725"/>
            <a:ext cx="865188" cy="1849438"/>
          </a:xfrm>
          <a:prstGeom prst="rect">
            <a:avLst/>
          </a:prstGeom>
          <a:noFill/>
        </p:spPr>
      </p:pic>
      <p:pic>
        <p:nvPicPr>
          <p:cNvPr id="16395" name="Picture 11" descr="Bee0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4149725"/>
            <a:ext cx="649288" cy="560388"/>
          </a:xfrm>
          <a:prstGeom prst="rect">
            <a:avLst/>
          </a:prstGeom>
          <a:noFill/>
        </p:spPr>
      </p:pic>
      <p:pic>
        <p:nvPicPr>
          <p:cNvPr id="16409" name="Picture 25" descr="Bee0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77243">
            <a:off x="3203575" y="2708275"/>
            <a:ext cx="647700" cy="560388"/>
          </a:xfrm>
          <a:prstGeom prst="rect">
            <a:avLst/>
          </a:prstGeom>
          <a:noFill/>
        </p:spPr>
      </p:pic>
      <p:pic>
        <p:nvPicPr>
          <p:cNvPr id="16407" name="Picture 23" descr="87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5013325"/>
            <a:ext cx="649287" cy="576263"/>
          </a:xfrm>
          <a:prstGeom prst="rect">
            <a:avLst/>
          </a:prstGeom>
          <a:noFill/>
        </p:spPr>
      </p:pic>
      <p:pic>
        <p:nvPicPr>
          <p:cNvPr id="16410" name="Picture 26" descr="Bee0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982442" flipH="1">
            <a:off x="5867400" y="2924175"/>
            <a:ext cx="647700" cy="560388"/>
          </a:xfrm>
          <a:prstGeom prst="rect">
            <a:avLst/>
          </a:prstGeom>
          <a:noFill/>
        </p:spPr>
      </p:pic>
      <p:pic>
        <p:nvPicPr>
          <p:cNvPr id="16411" name="Picture 2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358082" y="6357958"/>
            <a:ext cx="64294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-0.00023 L 0.72656 -0.00023 L 0.72656 -0.41828 L 0.04149 -0.41828 L 0.04149 -0.00023 Z " pathEditMode="relative" rAng="0" ptsTypes="FFFFF">
                                      <p:cBhvr>
                                        <p:cTn id="8" dur="3000" spd="-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-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500"/>
                            </p:stCondLst>
                            <p:childTnLst>
                              <p:par>
                                <p:cTn id="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6927 0.0736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9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500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-0.02865 0.12708 0.02552 0.26157 0.12135 0.30046 C 0.21736 0.33958 0.31875 0.26875 0.34809 0.14097 C 0.37708 0.01458 0.32257 -0.12107 0.22708 -0.15995 C 0.13125 -0.19908 0.02916 -0.12708 1.94444E-6 1.11111E-6 Z " pathEditMode="relative" rAng="-4378185" ptsTypes="fffff">
                                      <p:cBhvr>
                                        <p:cTn id="81" dur="2000" spd="-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500"/>
                            </p:stCondLst>
                            <p:childTnLst>
                              <p:par>
                                <p:cTn id="8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6500"/>
                            </p:stCondLst>
                            <p:childTnLst>
                              <p:par>
                                <p:cTn id="9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1500"/>
                            </p:stCondLst>
                            <p:childTnLst>
                              <p:par>
                                <p:cTn id="9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8" dur="2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>
            <a:hlinkClick r:id="rId2" action="ppaction://hlinksldjump"/>
          </p:cNvPr>
          <p:cNvSpPr/>
          <p:nvPr/>
        </p:nvSpPr>
        <p:spPr>
          <a:xfrm>
            <a:off x="214282" y="3643314"/>
            <a:ext cx="3214710" cy="15001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4BA37"/>
                </a:solidFill>
                <a:latin typeface="Times New Roman" pitchFamily="18" charset="0"/>
                <a:cs typeface="Times New Roman" pitchFamily="18" charset="0"/>
              </a:rPr>
              <a:t>Задачи  на нахождение разности </a:t>
            </a:r>
          </a:p>
        </p:txBody>
      </p:sp>
      <p:sp>
        <p:nvSpPr>
          <p:cNvPr id="7" name="Выноска-облако 6">
            <a:hlinkClick r:id="rId3" action="ppaction://hlinksldjump"/>
          </p:cNvPr>
          <p:cNvSpPr/>
          <p:nvPr/>
        </p:nvSpPr>
        <p:spPr>
          <a:xfrm>
            <a:off x="214282" y="714356"/>
            <a:ext cx="3481414" cy="1662122"/>
          </a:xfrm>
          <a:prstGeom prst="cloudCallout">
            <a:avLst/>
          </a:prstGeom>
          <a:solidFill>
            <a:srgbClr val="1FF9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Задачи на нахождение суммы</a:t>
            </a: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>
          <a:xfrm>
            <a:off x="5714976" y="357166"/>
            <a:ext cx="3429024" cy="1928826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Задачи на увеличение или уменьшение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7422" y="0"/>
            <a:ext cx="4471990" cy="800120"/>
          </a:xfrm>
        </p:spPr>
        <p:txBody>
          <a:bodyPr/>
          <a:lstStyle/>
          <a:p>
            <a:r>
              <a:rPr lang="ru-RU" dirty="0">
                <a:solidFill>
                  <a:srgbClr val="F735E9"/>
                </a:solidFill>
              </a:rPr>
              <a:t>Выбери задание!</a:t>
            </a:r>
          </a:p>
        </p:txBody>
      </p:sp>
      <p:sp>
        <p:nvSpPr>
          <p:cNvPr id="6" name="Выноска-облако 5">
            <a:hlinkClick r:id="rId5" action="ppaction://hlinksldjump"/>
          </p:cNvPr>
          <p:cNvSpPr/>
          <p:nvPr/>
        </p:nvSpPr>
        <p:spPr>
          <a:xfrm>
            <a:off x="5714976" y="3857628"/>
            <a:ext cx="3429024" cy="157163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735E9"/>
                </a:solidFill>
              </a:rPr>
              <a:t>Задачи на сравнение</a:t>
            </a:r>
          </a:p>
        </p:txBody>
      </p:sp>
      <p:sp>
        <p:nvSpPr>
          <p:cNvPr id="8" name="Выноска-облако 7">
            <a:hlinkClick r:id="rId6" action="ppaction://hlinksldjump"/>
          </p:cNvPr>
          <p:cNvSpPr/>
          <p:nvPr/>
        </p:nvSpPr>
        <p:spPr>
          <a:xfrm>
            <a:off x="2857488" y="5000636"/>
            <a:ext cx="3214710" cy="1428760"/>
          </a:xfrm>
          <a:prstGeom prst="cloudCallout">
            <a:avLst/>
          </a:prstGeom>
          <a:solidFill>
            <a:srgbClr val="F73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Отдохни!</a:t>
            </a:r>
          </a:p>
        </p:txBody>
      </p:sp>
      <p:sp>
        <p:nvSpPr>
          <p:cNvPr id="9" name="Пятно 1 8">
            <a:hlinkClick r:id="rId7" action="ppaction://hlinksldjump"/>
          </p:cNvPr>
          <p:cNvSpPr/>
          <p:nvPr/>
        </p:nvSpPr>
        <p:spPr>
          <a:xfrm>
            <a:off x="2928926" y="2000240"/>
            <a:ext cx="4143404" cy="2286016"/>
          </a:xfrm>
          <a:prstGeom prst="irregularSeal1">
            <a:avLst/>
          </a:prstGeom>
          <a:solidFill>
            <a:srgbClr val="59E1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Прочитай инструкцию!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785786" y="1142984"/>
            <a:ext cx="7500990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6"/>
              </a:avLst>
            </a:prstTxWarp>
          </a:bodyPr>
          <a:lstStyle/>
          <a:p>
            <a:pPr algn="ctr" rtl="0"/>
            <a:r>
              <a:rPr lang="ru-RU" sz="4800" b="1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alibri"/>
              </a:rPr>
              <a:t>Ребята, берегите зрение!</a:t>
            </a:r>
          </a:p>
        </p:txBody>
      </p:sp>
      <p:pic>
        <p:nvPicPr>
          <p:cNvPr id="3" name="Picture 19" descr="b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95237">
            <a:off x="1000100" y="4714884"/>
            <a:ext cx="1154113" cy="1235075"/>
          </a:xfrm>
          <a:prstGeom prst="rect">
            <a:avLst/>
          </a:prstGeom>
          <a:noFill/>
        </p:spPr>
      </p:pic>
      <p:pic>
        <p:nvPicPr>
          <p:cNvPr id="4" name="Picture 23" descr="b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5529">
            <a:off x="6572616" y="5067042"/>
            <a:ext cx="1020762" cy="1092200"/>
          </a:xfrm>
          <a:prstGeom prst="rect">
            <a:avLst/>
          </a:prstGeom>
          <a:noFill/>
        </p:spPr>
      </p:pic>
      <p:pic>
        <p:nvPicPr>
          <p:cNvPr id="6" name="Picture 36" descr="b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143512"/>
            <a:ext cx="995363" cy="1008062"/>
          </a:xfrm>
          <a:prstGeom prst="rect">
            <a:avLst/>
          </a:prstGeom>
          <a:noFill/>
        </p:spPr>
      </p:pic>
      <p:pic>
        <p:nvPicPr>
          <p:cNvPr id="7" name="Picture 32" descr="B_Fly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03102">
            <a:off x="5584986" y="3148940"/>
            <a:ext cx="1143000" cy="1054100"/>
          </a:xfrm>
          <a:prstGeom prst="rect">
            <a:avLst/>
          </a:prstGeom>
          <a:noFill/>
        </p:spPr>
      </p:pic>
      <p:pic>
        <p:nvPicPr>
          <p:cNvPr id="8" name="Picture 33" descr="B_Fly2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640951">
            <a:off x="1728685" y="3838066"/>
            <a:ext cx="1368425" cy="1027113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8001024" y="6000768"/>
            <a:ext cx="642942" cy="428628"/>
          </a:xfrm>
          <a:prstGeom prst="actionButtonHome">
            <a:avLst/>
          </a:prstGeom>
          <a:solidFill>
            <a:srgbClr val="59E1E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65403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Источники: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142984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http://download-foto.ru/ramki-foto/5808-ramka </a:t>
            </a:r>
            <a:r>
              <a:rPr lang="ru-RU" u="sng" dirty="0" err="1">
                <a:hlinkClick r:id="rId2"/>
              </a:rPr>
              <a:t>shkolnaja.html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43050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3"/>
              </a:rPr>
              <a:t>http://forum.materinstvo.ru/lofiversion/index.php/t73522-450.html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00037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4"/>
              </a:rPr>
              <a:t>http://wap.mms.mts.ru/contents/1572360?ct=photos</a:t>
            </a:r>
            <a:r>
              <a:rPr lang="ru-RU" u="sng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00438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5"/>
              </a:rPr>
              <a:t>http://www.labirint.ru/screenshot/goods/37265/16/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6"/>
              </a:rPr>
              <a:t>http://psychology.net.ru/talk/viewtopic.php?p=626981&amp;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357694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7"/>
              </a:rPr>
              <a:t>http://rdt45.narod.ru/variousthings/store/buratino.htm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07167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8"/>
              </a:rPr>
              <a:t>http://freelance.ru/users/izonavt/?work=348244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571744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9"/>
              </a:rPr>
              <a:t>http://nifiga-sebe.ru/index.php?newsid=941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786322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10"/>
              </a:rPr>
              <a:t>http://blogs.mail.ru/mail/irina-669/tag/картинки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143512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7"/>
              </a:rPr>
              <a:t>http://rdt45.narod.ru/variousthings/store/buratino.htm</a:t>
            </a:r>
            <a:r>
              <a:rPr lang="ru-RU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500702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http://zreni.ru/527-elektronnye-fizminutki-dlya-glaz-chast-3-galkina-inna-anatolevna.html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8305800" cy="3714776"/>
          </a:xfrm>
        </p:spPr>
        <p:txBody>
          <a:bodyPr/>
          <a:lstStyle/>
          <a:p>
            <a:pPr algn="just"/>
            <a:r>
              <a:rPr lang="ru-RU" dirty="0"/>
              <a:t>1. Прочитай внимательно задачу.</a:t>
            </a:r>
          </a:p>
          <a:p>
            <a:pPr algn="just"/>
            <a:r>
              <a:rPr lang="ru-RU" dirty="0"/>
              <a:t>2. Рассмотри варианты решения задачи, выбери нужный</a:t>
            </a:r>
          </a:p>
          <a:p>
            <a:pPr algn="just"/>
            <a:r>
              <a:rPr lang="ru-RU" dirty="0"/>
              <a:t>    и щёлкни мышью        рядом с решением. </a:t>
            </a:r>
          </a:p>
          <a:p>
            <a:pPr algn="just"/>
            <a:r>
              <a:rPr lang="ru-RU" dirty="0"/>
              <a:t>3. Если решение верно, то      станет           , тогда</a:t>
            </a:r>
          </a:p>
          <a:p>
            <a:pPr algn="just"/>
            <a:r>
              <a:rPr lang="ru-RU" dirty="0"/>
              <a:t>    щёлкни мышью на       и решай следующее задание.</a:t>
            </a:r>
          </a:p>
          <a:p>
            <a:pPr algn="just"/>
            <a:r>
              <a:rPr lang="ru-RU" dirty="0"/>
              <a:t>4. Если ты выбрал неправильное решение, то       станет</a:t>
            </a:r>
          </a:p>
          <a:p>
            <a:pPr algn="just"/>
            <a:r>
              <a:rPr lang="ru-RU" dirty="0"/>
              <a:t>    Подумай ещё раз над решением! </a:t>
            </a:r>
          </a:p>
          <a:p>
            <a:pPr algn="just"/>
            <a:endParaRPr lang="ru-RU" dirty="0">
              <a:solidFill>
                <a:srgbClr val="C00000"/>
              </a:solidFill>
            </a:endParaRPr>
          </a:p>
          <a:p>
            <a:pPr algn="just"/>
            <a:r>
              <a:rPr lang="ru-RU" dirty="0">
                <a:solidFill>
                  <a:srgbClr val="C00000"/>
                </a:solidFill>
              </a:rPr>
              <a:t>                                       </a:t>
            </a:r>
            <a:r>
              <a:rPr lang="ru-RU" b="1" i="1" dirty="0">
                <a:solidFill>
                  <a:srgbClr val="C00000"/>
                </a:solidFill>
              </a:rPr>
              <a:t>Желаю удачи!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143932" cy="150019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Внимательно прочитай инструкцию!</a:t>
            </a:r>
          </a:p>
        </p:txBody>
      </p:sp>
      <p:sp>
        <p:nvSpPr>
          <p:cNvPr id="6" name="Управляющая кнопка: далее 5">
            <a:hlinkClick r:id="" action="ppaction://noaction" highlightClick="1"/>
          </p:cNvPr>
          <p:cNvSpPr/>
          <p:nvPr/>
        </p:nvSpPr>
        <p:spPr>
          <a:xfrm>
            <a:off x="3500430" y="4000504"/>
            <a:ext cx="285752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43372" y="350043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58016" y="435769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57554" y="314324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15008" y="3500438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358214" y="4357694"/>
            <a:ext cx="357190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786710" y="6143644"/>
            <a:ext cx="642942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Винни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Пух за обедом съел 3 банки мёда, а за ужином ещё 2 банки мёда.  Сколько всего баночек мёда съел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Винни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Пух?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1000100" y="2285992"/>
            <a:ext cx="500066" cy="5000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143116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+ 2 = 5 (б)</a:t>
            </a:r>
          </a:p>
          <a:p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Ответ: 5 баночек.</a:t>
            </a:r>
          </a:p>
        </p:txBody>
      </p:sp>
      <p:pic>
        <p:nvPicPr>
          <p:cNvPr id="7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2428892" cy="26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428992" y="4000504"/>
            <a:ext cx="500066" cy="5000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38576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–  2 = 1 (б)</a:t>
            </a:r>
          </a:p>
          <a:p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1 баночку.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929586" y="5857892"/>
            <a:ext cx="71438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D4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514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500306"/>
            <a:ext cx="3000396" cy="271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Красная Шапочка несла в корзинке для бабушки 5 пирожков с яблоками и 3 пирожка с капустой. Сколько всего пирожков несла Красная Шапочка?</a:t>
            </a:r>
          </a:p>
        </p:txBody>
      </p:sp>
      <p:sp>
        <p:nvSpPr>
          <p:cNvPr id="6" name="Овал 5"/>
          <p:cNvSpPr/>
          <p:nvPr/>
        </p:nvSpPr>
        <p:spPr>
          <a:xfrm>
            <a:off x="785786" y="2143116"/>
            <a:ext cx="500066" cy="5000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5786" y="4857760"/>
            <a:ext cx="500066" cy="5000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0002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3B32E6"/>
                </a:solidFill>
                <a:latin typeface="Times New Roman" pitchFamily="18" charset="0"/>
                <a:cs typeface="Times New Roman" pitchFamily="18" charset="0"/>
              </a:rPr>
              <a:t>5 – 3 = 2 (п.)</a:t>
            </a:r>
          </a:p>
          <a:p>
            <a:r>
              <a:rPr lang="ru-RU" sz="3200" b="1" dirty="0">
                <a:solidFill>
                  <a:srgbClr val="3B32E6"/>
                </a:solidFill>
                <a:latin typeface="Times New Roman" pitchFamily="18" charset="0"/>
                <a:cs typeface="Times New Roman" pitchFamily="18" charset="0"/>
              </a:rPr>
              <a:t>Ответ: 2 пирожка.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471488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+ 3 = 8 (п.)</a:t>
            </a:r>
          </a:p>
          <a:p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Ответ: 8 пирожков.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01024" y="6000768"/>
            <a:ext cx="64294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38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24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000372"/>
            <a:ext cx="29464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Буратино сначала решил 4 примера, а потом ещё 3 примера. Сколько всего примеров решил Буратино?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8573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 – 3 = 1 (пр.)</a:t>
            </a:r>
          </a:p>
          <a:p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1 пример.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2862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+ 3 = 7 (пр.)</a:t>
            </a:r>
          </a:p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7 примеров.</a:t>
            </a:r>
          </a:p>
        </p:txBody>
      </p:sp>
      <p:sp>
        <p:nvSpPr>
          <p:cNvPr id="6" name="Овал 5"/>
          <p:cNvSpPr/>
          <p:nvPr/>
        </p:nvSpPr>
        <p:spPr>
          <a:xfrm>
            <a:off x="714348" y="428625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85918" y="1928802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78581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38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F24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1928826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Доктор Айболит вылечил 6 зайчиков, а лисичек на 2 меньше. Сколько лисичек вылечил добрый доктор?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92880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– 2 = 4 (л.)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4 лисички.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371475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+ 2 = 8 (л.)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8 лисичек.</a:t>
            </a:r>
          </a:p>
        </p:txBody>
      </p:sp>
      <p:sp>
        <p:nvSpPr>
          <p:cNvPr id="8" name="Овал 7"/>
          <p:cNvSpPr/>
          <p:nvPr/>
        </p:nvSpPr>
        <p:spPr>
          <a:xfrm>
            <a:off x="1428728" y="2000240"/>
            <a:ext cx="500066" cy="428628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14678" y="3786190"/>
            <a:ext cx="500066" cy="428628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14380" cy="35719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F0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3648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71472" y="2357430"/>
            <a:ext cx="500066" cy="428628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71472" y="4000504"/>
            <a:ext cx="500066" cy="428628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Documents and Settings\User\Рабочий стол\мама\clipart\HOMEANIM\AG00352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357429"/>
            <a:ext cx="2786082" cy="35508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Фокусник достал из шляпы 2 белых кролика, а серых на 3 больше. Сколько серых кроликов было в шляпе фокусника?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22859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– 2 = 1 (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1 кролик.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8576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+ 3 = 5 (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5 кроликов.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14380" cy="35719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364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F034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48" y="2857496"/>
            <a:ext cx="500066" cy="428628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42910" y="4786322"/>
            <a:ext cx="500066" cy="428628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14356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Буратино знает  7 песенок, а Пьеро на 2 песенки больше. Сколько песен знает  Пьеро?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071810"/>
            <a:ext cx="2321017" cy="273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85918" y="278605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– 2 = 5 (п.)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5 песен.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71488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3B32E6"/>
                </a:solidFill>
                <a:latin typeface="Times New Roman" pitchFamily="18" charset="0"/>
                <a:cs typeface="Times New Roman" pitchFamily="18" charset="0"/>
              </a:rPr>
              <a:t>7 + 2 = 9 (п.)</a:t>
            </a:r>
          </a:p>
          <a:p>
            <a:r>
              <a:rPr lang="ru-RU" sz="3200" b="1" dirty="0">
                <a:solidFill>
                  <a:srgbClr val="3B32E6"/>
                </a:solidFill>
                <a:latin typeface="Times New Roman" pitchFamily="18" charset="0"/>
                <a:cs typeface="Times New Roman" pitchFamily="18" charset="0"/>
              </a:rPr>
              <a:t>Ответ: 9 песен.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714380" cy="35719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364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F034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964</Words>
  <Application>Microsoft Office PowerPoint</Application>
  <PresentationFormat>Экран (4:3)</PresentationFormat>
  <Paragraphs>106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</vt:lpstr>
      <vt:lpstr>Constantia</vt:lpstr>
      <vt:lpstr>Times New Roman</vt:lpstr>
      <vt:lpstr>Verdana</vt:lpstr>
      <vt:lpstr>Wingdings 2</vt:lpstr>
      <vt:lpstr>Тема Office</vt:lpstr>
      <vt:lpstr>Бумажная</vt:lpstr>
      <vt:lpstr>Аспект</vt:lpstr>
      <vt:lpstr>Тренажёр  «Учись решать задачи!»</vt:lpstr>
      <vt:lpstr>Выбери задание!</vt:lpstr>
      <vt:lpstr>Внимательно прочитай инструкцию!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SamForum.ws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  «Учись решать задачи!»</dc:title>
  <dc:creator>SamLab.ws</dc:creator>
  <cp:lastModifiedBy>acer</cp:lastModifiedBy>
  <cp:revision>78</cp:revision>
  <dcterms:created xsi:type="dcterms:W3CDTF">2012-01-22T11:34:22Z</dcterms:created>
  <dcterms:modified xsi:type="dcterms:W3CDTF">2018-03-27T16:31:17Z</dcterms:modified>
</cp:coreProperties>
</file>