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12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2D45-340D-4959-8BFD-54CC3B98F230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0AF7-7BC1-4631-8DCB-D3975AC65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12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2D45-340D-4959-8BFD-54CC3B98F230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0AF7-7BC1-4631-8DCB-D3975AC65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62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2D45-340D-4959-8BFD-54CC3B98F230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0AF7-7BC1-4631-8DCB-D3975AC65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15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2D45-340D-4959-8BFD-54CC3B98F230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0AF7-7BC1-4631-8DCB-D3975AC65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1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2D45-340D-4959-8BFD-54CC3B98F230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0AF7-7BC1-4631-8DCB-D3975AC65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67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2D45-340D-4959-8BFD-54CC3B98F230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0AF7-7BC1-4631-8DCB-D3975AC65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26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2D45-340D-4959-8BFD-54CC3B98F230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0AF7-7BC1-4631-8DCB-D3975AC65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90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2D45-340D-4959-8BFD-54CC3B98F230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0AF7-7BC1-4631-8DCB-D3975AC65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90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2D45-340D-4959-8BFD-54CC3B98F230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0AF7-7BC1-4631-8DCB-D3975AC65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5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2D45-340D-4959-8BFD-54CC3B98F230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0AF7-7BC1-4631-8DCB-D3975AC65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50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2D45-340D-4959-8BFD-54CC3B98F230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0AF7-7BC1-4631-8DCB-D3975AC65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36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62D45-340D-4959-8BFD-54CC3B98F230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E0AF7-7BC1-4631-8DCB-D3975AC65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9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mathematics-tests.com/matematika-1-klass/olimpiady-diktanty-kartochki/kartochki-3-4-chetverty-" TargetMode="External"/><Relationship Id="rId3" Type="http://schemas.openxmlformats.org/officeDocument/2006/relationships/hyperlink" Target="http://zvezdochka16.ds-rf.ru/wp-content/uploads/2014/10/0_76364_9388f4fe_L.png" TargetMode="External"/><Relationship Id="rId7" Type="http://schemas.openxmlformats.org/officeDocument/2006/relationships/hyperlink" Target="http://kakpravilno.info/images/080544e51ef8c849.jpg" TargetMode="External"/><Relationship Id="rId2" Type="http://schemas.openxmlformats.org/officeDocument/2006/relationships/hyperlink" Target="http://img1.liveinternet.ru/images/attach/c/8/101/679/101679403_0_88134_f920f176_L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m-radugi.com/wp-content/uploads/2013/01/backfoness-5.jpg" TargetMode="External"/><Relationship Id="rId5" Type="http://schemas.openxmlformats.org/officeDocument/2006/relationships/hyperlink" Target="http://agro-ukraine.com/imgs/board/34/476734-3.jpg" TargetMode="External"/><Relationship Id="rId4" Type="http://schemas.openxmlformats.org/officeDocument/2006/relationships/hyperlink" Target="http://pandia.ru/text/78/236/images/image001_210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84"/>
            <a:ext cx="9144000" cy="5715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3501008"/>
            <a:ext cx="8280920" cy="25202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Решение простых задач</a:t>
            </a:r>
            <a:endParaRPr lang="ru-RU" sz="2800" b="1" dirty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(математика </a:t>
            </a:r>
            <a:r>
              <a:rPr lang="ru-RU" sz="2800" b="1" dirty="0">
                <a:solidFill>
                  <a:srgbClr val="C00000"/>
                </a:solidFill>
              </a:rPr>
              <a:t>1 </a:t>
            </a:r>
            <a:r>
              <a:rPr lang="ru-RU" sz="2800" b="1" dirty="0" smtClean="0">
                <a:solidFill>
                  <a:srgbClr val="C00000"/>
                </a:solidFill>
              </a:rPr>
              <a:t>класс)</a:t>
            </a:r>
            <a:endParaRPr lang="ru-RU" sz="2800" b="1" dirty="0">
              <a:solidFill>
                <a:srgbClr val="C00000"/>
              </a:solidFill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Автор работы</a:t>
            </a:r>
          </a:p>
          <a:p>
            <a:pPr algn="ctr"/>
            <a:r>
              <a:rPr lang="ru-RU" sz="2800" b="1" dirty="0" err="1">
                <a:solidFill>
                  <a:srgbClr val="C00000"/>
                </a:solidFill>
              </a:rPr>
              <a:t>Чечуевская</a:t>
            </a:r>
            <a:r>
              <a:rPr lang="ru-RU" sz="2800" b="1" dirty="0">
                <a:solidFill>
                  <a:srgbClr val="C00000"/>
                </a:solidFill>
              </a:rPr>
              <a:t> Виктория Юрьевна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МОУ «Гимназия №5» г. Саратова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161">
            <a:off x="-36512" y="1680373"/>
            <a:ext cx="1783731" cy="1783731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9758" flipH="1">
            <a:off x="7383973" y="1820092"/>
            <a:ext cx="1573363" cy="168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Управляющая кнопка: сведения 44">
            <a:hlinkClick r:id="" action="ppaction://hlinkshowjump?jump=lastslide" highlightClick="1"/>
          </p:cNvPr>
          <p:cNvSpPr/>
          <p:nvPr/>
        </p:nvSpPr>
        <p:spPr>
          <a:xfrm>
            <a:off x="539552" y="332656"/>
            <a:ext cx="560464" cy="604115"/>
          </a:xfrm>
          <a:prstGeom prst="actionButtonInform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852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84"/>
            <a:ext cx="9144000" cy="5715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16632"/>
            <a:ext cx="8280920" cy="16561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За обедом папа съел 9 пирожков, а Оля съела на 3 пирожка меньше, чем папа. Сколько пирожков съела Оля?</a:t>
            </a:r>
          </a:p>
        </p:txBody>
      </p:sp>
      <p:sp>
        <p:nvSpPr>
          <p:cNvPr id="18" name="Шестиугольник 17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3798634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Шестиугольник 23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6247626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естиугольник 27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Шестиугольник 28"/>
          <p:cNvSpPr/>
          <p:nvPr/>
        </p:nvSpPr>
        <p:spPr>
          <a:xfrm>
            <a:off x="2574138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Шестиугольник 29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Шестиугольник 31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3" name="Шестиугольник 32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6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5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1</a:t>
            </a:r>
            <a:endParaRPr lang="ru-RU" sz="8000" b="1" dirty="0">
              <a:solidFill>
                <a:srgbClr val="C00000"/>
              </a:solidFill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206" y="3811860"/>
            <a:ext cx="1313722" cy="985292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2494" y="3789040"/>
            <a:ext cx="1313722" cy="98529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161">
            <a:off x="-36512" y="1680373"/>
            <a:ext cx="1783731" cy="1783731"/>
          </a:xfrm>
          <a:prstGeom prst="rect">
            <a:avLst/>
          </a:prstGeom>
        </p:spPr>
      </p:pic>
      <p:pic>
        <p:nvPicPr>
          <p:cNvPr id="3" name="Рисунок 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373216"/>
            <a:ext cx="1701949" cy="1701949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9758" flipH="1">
            <a:off x="7383973" y="1820092"/>
            <a:ext cx="1573363" cy="168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97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52601E-6 L 0.42222 0.15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78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84"/>
            <a:ext cx="9144000" cy="5715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16632"/>
            <a:ext cx="8280920" cy="16561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На кухне стояли 9 стульев. 8 </a:t>
            </a:r>
            <a:r>
              <a:rPr lang="ru-RU" sz="2800" b="1" dirty="0" smtClean="0">
                <a:solidFill>
                  <a:srgbClr val="C00000"/>
                </a:solidFill>
              </a:rPr>
              <a:t>стульев </a:t>
            </a:r>
            <a:r>
              <a:rPr lang="ru-RU" sz="2800" b="1" dirty="0">
                <a:solidFill>
                  <a:srgbClr val="C00000"/>
                </a:solidFill>
              </a:rPr>
              <a:t>унесли в чулан. Сколько стульев осталось на кухне?</a:t>
            </a:r>
          </a:p>
        </p:txBody>
      </p:sp>
      <p:sp>
        <p:nvSpPr>
          <p:cNvPr id="18" name="Шестиугольник 17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3798634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Шестиугольник 23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6247626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естиугольник 27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Шестиугольник 28"/>
          <p:cNvSpPr/>
          <p:nvPr/>
        </p:nvSpPr>
        <p:spPr>
          <a:xfrm>
            <a:off x="2574138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Шестиугольник 29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Шестиугольник 31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3" name="Шестиугольник 32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6" name="Шестиугольник 35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5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1</a:t>
            </a:r>
            <a:endParaRPr lang="ru-RU" sz="8000" b="1" dirty="0">
              <a:solidFill>
                <a:srgbClr val="C00000"/>
              </a:solidFill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206" y="3811860"/>
            <a:ext cx="1313722" cy="985292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2494" y="3789040"/>
            <a:ext cx="1313722" cy="98529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161">
            <a:off x="-36512" y="1680373"/>
            <a:ext cx="1783731" cy="1783731"/>
          </a:xfrm>
          <a:prstGeom prst="rect">
            <a:avLst/>
          </a:prstGeom>
        </p:spPr>
      </p:pic>
      <p:pic>
        <p:nvPicPr>
          <p:cNvPr id="3" name="Рисунок 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373216"/>
            <a:ext cx="1701949" cy="1701949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9758" flipH="1">
            <a:off x="7383973" y="1820092"/>
            <a:ext cx="1573363" cy="168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74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12139E-6 L -0.25955 0.436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6" y="218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84"/>
            <a:ext cx="9144000" cy="5715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16632"/>
            <a:ext cx="8280920" cy="16561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Мише 9 лет, брат моложе Миши на </a:t>
            </a:r>
            <a:r>
              <a:rPr lang="ru-RU" sz="2800" b="1" dirty="0" smtClean="0">
                <a:solidFill>
                  <a:srgbClr val="C00000"/>
                </a:solidFill>
              </a:rPr>
              <a:t>4 </a:t>
            </a:r>
            <a:r>
              <a:rPr lang="ru-RU" sz="2800" b="1" dirty="0">
                <a:solidFill>
                  <a:srgbClr val="C00000"/>
                </a:solidFill>
              </a:rPr>
              <a:t>года? Сколько лет младшему брату?</a:t>
            </a:r>
          </a:p>
        </p:txBody>
      </p:sp>
      <p:sp>
        <p:nvSpPr>
          <p:cNvPr id="18" name="Шестиугольник 17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3798634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Шестиугольник 23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6247626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естиугольник 27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Шестиугольник 28"/>
          <p:cNvSpPr/>
          <p:nvPr/>
        </p:nvSpPr>
        <p:spPr>
          <a:xfrm>
            <a:off x="2574138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Шестиугольник 29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Шестиугольник 31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3" name="Шестиугольник 32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6" name="Шестиугольник 35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5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206" y="3811860"/>
            <a:ext cx="1313722" cy="985292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2494" y="3789040"/>
            <a:ext cx="1313722" cy="98529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161">
            <a:off x="-36512" y="1680373"/>
            <a:ext cx="1783731" cy="1783731"/>
          </a:xfrm>
          <a:prstGeom prst="rect">
            <a:avLst/>
          </a:prstGeom>
        </p:spPr>
      </p:pic>
      <p:pic>
        <p:nvPicPr>
          <p:cNvPr id="3" name="Рисунок 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373216"/>
            <a:ext cx="1701949" cy="1701949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9758" flipH="1">
            <a:off x="7383973" y="1820092"/>
            <a:ext cx="1573363" cy="168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0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52601E-6 L 0.27257 0.449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28" y="224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84"/>
            <a:ext cx="9144000" cy="5715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16632"/>
            <a:ext cx="8280920" cy="16561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МОЛОДЦЫ!!!</a:t>
            </a:r>
            <a:endParaRPr lang="ru-RU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3798634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Шестиугольник 23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6247626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естиугольник 27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Шестиугольник 28"/>
          <p:cNvSpPr/>
          <p:nvPr/>
        </p:nvSpPr>
        <p:spPr>
          <a:xfrm>
            <a:off x="2574138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Шестиугольник 29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161">
            <a:off x="-36512" y="1680373"/>
            <a:ext cx="1783731" cy="1783731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9758" flipH="1">
            <a:off x="7383973" y="1820092"/>
            <a:ext cx="1573363" cy="168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206" y="3811860"/>
            <a:ext cx="1313722" cy="985292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2494" y="3789040"/>
            <a:ext cx="1313722" cy="9852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60848"/>
            <a:ext cx="4968552" cy="4968552"/>
          </a:xfrm>
          <a:prstGeom prst="rect">
            <a:avLst/>
          </a:prstGeom>
        </p:spPr>
      </p:pic>
      <p:sp>
        <p:nvSpPr>
          <p:cNvPr id="22" name="Умножение 21">
            <a:hlinkClick r:id="" action="ppaction://hlinkshowjump?jump=endshow"/>
          </p:cNvPr>
          <p:cNvSpPr/>
          <p:nvPr/>
        </p:nvSpPr>
        <p:spPr>
          <a:xfrm>
            <a:off x="8145839" y="6021288"/>
            <a:ext cx="890657" cy="720080"/>
          </a:xfrm>
          <a:prstGeom prst="mathMultiply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19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1" animBg="1"/>
      <p:bldP spid="27" grpId="1" animBg="1"/>
      <p:bldP spid="28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558664" y="6086252"/>
            <a:ext cx="628960" cy="655116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1893" y="332656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img1.liveinternet.ru/images/attach/c/8/101/679/101679403_0_88134_f920f176_L.png</a:t>
            </a:r>
            <a:r>
              <a:rPr lang="ru-RU" dirty="0" smtClean="0"/>
              <a:t> - пчелка с букетом</a:t>
            </a:r>
          </a:p>
          <a:p>
            <a:r>
              <a:rPr lang="ru-RU" u="sng" dirty="0">
                <a:hlinkClick r:id="rId3"/>
              </a:rPr>
              <a:t>http://</a:t>
            </a:r>
            <a:r>
              <a:rPr lang="ru-RU" dirty="0" smtClean="0">
                <a:hlinkClick r:id="rId3"/>
              </a:rPr>
              <a:t>zvezdochka16.ds-rf.ru/wp-content/uploads/2014/10/0_76364_9388f4fe_L.png</a:t>
            </a:r>
            <a:r>
              <a:rPr lang="ru-RU" dirty="0"/>
              <a:t> </a:t>
            </a:r>
            <a:r>
              <a:rPr lang="ru-RU" dirty="0" smtClean="0"/>
              <a:t> -пчёлка </a:t>
            </a:r>
            <a:r>
              <a:rPr lang="ru-RU" dirty="0"/>
              <a:t>с </a:t>
            </a:r>
            <a:r>
              <a:rPr lang="ru-RU" dirty="0" smtClean="0"/>
              <a:t>ведром</a:t>
            </a:r>
          </a:p>
          <a:p>
            <a:r>
              <a:rPr lang="ru-RU" u="sng" dirty="0">
                <a:hlinkClick r:id="rId4"/>
              </a:rPr>
              <a:t>http://pandia.ru/text/78/236/images/image001_210.jpg</a:t>
            </a:r>
            <a:r>
              <a:rPr lang="ru-RU" dirty="0"/>
              <a:t> </a:t>
            </a:r>
            <a:r>
              <a:rPr lang="ru-RU" dirty="0" smtClean="0"/>
              <a:t>- пчёлки под солнышком</a:t>
            </a:r>
          </a:p>
          <a:p>
            <a:r>
              <a:rPr lang="ru-RU" u="sng" dirty="0">
                <a:hlinkClick r:id="rId5"/>
              </a:rPr>
              <a:t>http://agro-ukraine.com/imgs/board/34/476734-3.jpg</a:t>
            </a:r>
            <a:r>
              <a:rPr lang="ru-RU" dirty="0"/>
              <a:t> </a:t>
            </a:r>
            <a:r>
              <a:rPr lang="ru-RU" dirty="0" smtClean="0"/>
              <a:t>- баночка с медом</a:t>
            </a:r>
          </a:p>
          <a:p>
            <a:r>
              <a:rPr lang="ru-RU" u="sng" dirty="0">
                <a:hlinkClick r:id="rId6"/>
              </a:rPr>
              <a:t>http://</a:t>
            </a:r>
            <a:r>
              <a:rPr lang="ru-RU" u="sng" dirty="0" smtClean="0">
                <a:hlinkClick r:id="rId6"/>
              </a:rPr>
              <a:t>www.dom-radugi.com/wp-content/uploads/2013/01/backfoness-5.jpg</a:t>
            </a:r>
            <a:r>
              <a:rPr lang="ru-RU" dirty="0"/>
              <a:t> </a:t>
            </a:r>
            <a:r>
              <a:rPr lang="ru-RU" dirty="0" smtClean="0"/>
              <a:t>- фон</a:t>
            </a:r>
            <a:endParaRPr lang="ru-RU" dirty="0"/>
          </a:p>
          <a:p>
            <a:r>
              <a:rPr lang="ru-RU" u="sng" dirty="0">
                <a:hlinkClick r:id="rId7"/>
              </a:rPr>
              <a:t>http://kakpravilno.info/images/080544e51ef8c849.jpg</a:t>
            </a:r>
            <a:r>
              <a:rPr lang="ru-RU" dirty="0"/>
              <a:t> </a:t>
            </a:r>
            <a:r>
              <a:rPr lang="ru-RU" dirty="0" smtClean="0"/>
              <a:t>- управляющая кнопка</a:t>
            </a:r>
          </a:p>
          <a:p>
            <a:r>
              <a:rPr lang="ru-RU" u="sng" dirty="0">
                <a:hlinkClick r:id="rId8"/>
              </a:rPr>
              <a:t>http://</a:t>
            </a:r>
            <a:r>
              <a:rPr lang="ru-RU" u="sng" dirty="0" smtClean="0">
                <a:hlinkClick r:id="rId8"/>
              </a:rPr>
              <a:t>mathematics-tests.com/matematika-1-klass/olimpiady-diktanty-kartochki/kartochki-3-4-chetverty</a:t>
            </a:r>
            <a:r>
              <a:rPr lang="ru-RU" dirty="0">
                <a:hlinkClick r:id="rId8"/>
              </a:rPr>
              <a:t> </a:t>
            </a:r>
            <a:r>
              <a:rPr lang="ru-RU" dirty="0" smtClean="0">
                <a:hlinkClick r:id="rId8"/>
              </a:rPr>
              <a:t>-</a:t>
            </a:r>
            <a:r>
              <a:rPr lang="ru-RU" dirty="0" smtClean="0"/>
              <a:t> задачи 1 класс</a:t>
            </a:r>
          </a:p>
          <a:p>
            <a:endParaRPr lang="ru-RU" dirty="0"/>
          </a:p>
          <a:p>
            <a:pPr algn="ctr"/>
            <a:r>
              <a:rPr lang="ru-RU" dirty="0" smtClean="0"/>
              <a:t>Работа выполнена на основе видео урока </a:t>
            </a:r>
            <a:r>
              <a:rPr lang="ru-RU" dirty="0" err="1" smtClean="0"/>
              <a:t>Н.Н.Покровковой</a:t>
            </a:r>
            <a:r>
              <a:rPr lang="ru-RU" dirty="0"/>
              <a:t> </a:t>
            </a:r>
            <a:r>
              <a:rPr lang="ru-RU" dirty="0" smtClean="0"/>
              <a:t>«Создание презентаций с применением технологического приёма «Соты»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980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84"/>
            <a:ext cx="9144000" cy="5715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980728"/>
            <a:ext cx="8280920" cy="50405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Ребята!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Помогите пчелкам наполнить соты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мёдом.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Решайте задачи и выбирайте правильный ответ. Если ответ верный, цифра исчезнет.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Кликайте по бочонку с медом и решайте новую  задачу. </a:t>
            </a:r>
            <a:r>
              <a:rPr lang="ru-RU" sz="2800" b="1" dirty="0" smtClean="0">
                <a:solidFill>
                  <a:srgbClr val="C00000"/>
                </a:solidFill>
              </a:rPr>
              <a:t>Удачи!</a:t>
            </a: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161">
            <a:off x="-36512" y="1680373"/>
            <a:ext cx="1783731" cy="1783731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9758" flipH="1">
            <a:off x="7383973" y="1820092"/>
            <a:ext cx="1573363" cy="168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7054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84"/>
            <a:ext cx="9144000" cy="5715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16632"/>
            <a:ext cx="8280920" cy="16561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 </a:t>
            </a:r>
            <a:r>
              <a:rPr lang="ru-RU" sz="2800" b="1" dirty="0">
                <a:solidFill>
                  <a:srgbClr val="C00000"/>
                </a:solidFill>
              </a:rPr>
              <a:t>Саши в альбоме </a:t>
            </a:r>
            <a:r>
              <a:rPr lang="ru-RU" sz="2800" b="1" dirty="0" smtClean="0">
                <a:solidFill>
                  <a:srgbClr val="C00000"/>
                </a:solidFill>
              </a:rPr>
              <a:t>8 </a:t>
            </a:r>
            <a:r>
              <a:rPr lang="ru-RU" sz="2800" b="1" dirty="0">
                <a:solidFill>
                  <a:srgbClr val="C00000"/>
                </a:solidFill>
              </a:rPr>
              <a:t>открыток, а у Коли </a:t>
            </a:r>
            <a:r>
              <a:rPr lang="ru-RU" sz="2800" b="1" dirty="0" smtClean="0">
                <a:solidFill>
                  <a:srgbClr val="C00000"/>
                </a:solidFill>
              </a:rPr>
              <a:t>- </a:t>
            </a:r>
            <a:r>
              <a:rPr lang="ru-RU" sz="2800" b="1" dirty="0">
                <a:solidFill>
                  <a:srgbClr val="C00000"/>
                </a:solidFill>
              </a:rPr>
              <a:t>на 5 открыток меньше. Сколько открыток лежит в альбоме у Коли ?</a:t>
            </a:r>
            <a:br>
              <a:rPr lang="ru-RU" sz="28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3798634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Шестиугольник 23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6247626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естиугольник 27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Шестиугольник 28"/>
          <p:cNvSpPr/>
          <p:nvPr/>
        </p:nvSpPr>
        <p:spPr>
          <a:xfrm>
            <a:off x="2574138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Шестиугольник 29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Шестиугольник 31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4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3" name="Шестиугольник 32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4" name="Шестиугольник 33"/>
          <p:cNvSpPr/>
          <p:nvPr/>
        </p:nvSpPr>
        <p:spPr>
          <a:xfrm>
            <a:off x="3798634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8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6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5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9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247626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40" name="Шестиугольник 39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1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10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2574138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3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2</a:t>
            </a:r>
            <a:endParaRPr lang="ru-RU" sz="8000" b="1" dirty="0">
              <a:solidFill>
                <a:srgbClr val="C00000"/>
              </a:solidFill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206" y="3811860"/>
            <a:ext cx="1313722" cy="985292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2494" y="3789040"/>
            <a:ext cx="1313722" cy="98529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161">
            <a:off x="-36512" y="1680373"/>
            <a:ext cx="1783731" cy="1783731"/>
          </a:xfrm>
          <a:prstGeom prst="rect">
            <a:avLst/>
          </a:prstGeom>
        </p:spPr>
      </p:pic>
      <p:pic>
        <p:nvPicPr>
          <p:cNvPr id="3" name="Рисунок 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373216"/>
            <a:ext cx="1701949" cy="1701949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9758" flipH="1">
            <a:off x="7383973" y="1820092"/>
            <a:ext cx="1573363" cy="168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64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-0.00393 L -0.53507 0.044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73" y="242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84"/>
            <a:ext cx="9144000" cy="5715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16632"/>
            <a:ext cx="8280920" cy="16561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На </a:t>
            </a:r>
            <a:r>
              <a:rPr lang="ru-RU" sz="2800" b="1" dirty="0">
                <a:solidFill>
                  <a:srgbClr val="C00000"/>
                </a:solidFill>
              </a:rPr>
              <a:t>полке лежало 10 журналов. Миша взял почитать 3 журнала. Сколько журналов осталось лежать на полке?</a:t>
            </a:r>
          </a:p>
        </p:txBody>
      </p:sp>
      <p:sp>
        <p:nvSpPr>
          <p:cNvPr id="18" name="Шестиугольник 17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3798634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Шестиугольник 23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6247626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естиугольник 27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Шестиугольник 28"/>
          <p:cNvSpPr/>
          <p:nvPr/>
        </p:nvSpPr>
        <p:spPr>
          <a:xfrm>
            <a:off x="2574138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Шестиугольник 29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Шестиугольник 31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4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3" name="Шестиугольник 32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4" name="Шестиугольник 33"/>
          <p:cNvSpPr/>
          <p:nvPr/>
        </p:nvSpPr>
        <p:spPr>
          <a:xfrm>
            <a:off x="3798634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8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6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5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9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247626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40" name="Шестиугольник 39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1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10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2</a:t>
            </a:r>
            <a:endParaRPr lang="ru-RU" sz="8000" b="1" dirty="0">
              <a:solidFill>
                <a:srgbClr val="C00000"/>
              </a:solidFill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206" y="3811860"/>
            <a:ext cx="1313722" cy="985292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2494" y="3789040"/>
            <a:ext cx="1313722" cy="98529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161">
            <a:off x="-36512" y="1680373"/>
            <a:ext cx="1783731" cy="1783731"/>
          </a:xfrm>
          <a:prstGeom prst="rect">
            <a:avLst/>
          </a:prstGeom>
        </p:spPr>
      </p:pic>
      <p:pic>
        <p:nvPicPr>
          <p:cNvPr id="3" name="Рисунок 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373216"/>
            <a:ext cx="1701949" cy="1701949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9758" flipH="1">
            <a:off x="7383973" y="1820092"/>
            <a:ext cx="1573363" cy="168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473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52601E-6 L 0.67413 0.15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98" y="78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84"/>
            <a:ext cx="9144000" cy="5715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16632"/>
            <a:ext cx="8280920" cy="16561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Мама купила в магазине 5 пирожков. Папа тоже купил пирожки, но </a:t>
            </a:r>
            <a:r>
              <a:rPr lang="ru-RU" sz="2800" b="1" dirty="0" smtClean="0">
                <a:solidFill>
                  <a:srgbClr val="C00000"/>
                </a:solidFill>
              </a:rPr>
              <a:t>на </a:t>
            </a:r>
            <a:r>
              <a:rPr lang="ru-RU" sz="2800" b="1" dirty="0">
                <a:solidFill>
                  <a:srgbClr val="C00000"/>
                </a:solidFill>
              </a:rPr>
              <a:t>3 штуки больше, чем мама. Сколько пирожков купил папа?</a:t>
            </a:r>
          </a:p>
        </p:txBody>
      </p:sp>
      <p:sp>
        <p:nvSpPr>
          <p:cNvPr id="18" name="Шестиугольник 17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3798634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Шестиугольник 23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6247626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естиугольник 27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Шестиугольник 28"/>
          <p:cNvSpPr/>
          <p:nvPr/>
        </p:nvSpPr>
        <p:spPr>
          <a:xfrm>
            <a:off x="2574138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Шестиугольник 29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Шестиугольник 31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4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3" name="Шестиугольник 32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4" name="Шестиугольник 33"/>
          <p:cNvSpPr/>
          <p:nvPr/>
        </p:nvSpPr>
        <p:spPr>
          <a:xfrm>
            <a:off x="3798634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8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6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5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9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1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10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2</a:t>
            </a:r>
            <a:endParaRPr lang="ru-RU" sz="8000" b="1" dirty="0">
              <a:solidFill>
                <a:srgbClr val="C00000"/>
              </a:solidFill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206" y="3811860"/>
            <a:ext cx="1313722" cy="985292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2494" y="3789040"/>
            <a:ext cx="1313722" cy="98529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161">
            <a:off x="-36512" y="1680373"/>
            <a:ext cx="1783731" cy="1783731"/>
          </a:xfrm>
          <a:prstGeom prst="rect">
            <a:avLst/>
          </a:prstGeom>
        </p:spPr>
      </p:pic>
      <p:pic>
        <p:nvPicPr>
          <p:cNvPr id="3" name="Рисунок 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373216"/>
            <a:ext cx="1701949" cy="1701949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9758" flipH="1">
            <a:off x="7383973" y="1820092"/>
            <a:ext cx="1573363" cy="168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09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12139E-6 L -0.3776 0.331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89" y="165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84"/>
            <a:ext cx="9144000" cy="5715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16632"/>
            <a:ext cx="8280920" cy="16561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Хоккейный матч закончился со счетом 5:4. Сколько всего шайб было заброшено в матче?</a:t>
            </a:r>
          </a:p>
        </p:txBody>
      </p:sp>
      <p:sp>
        <p:nvSpPr>
          <p:cNvPr id="18" name="Шестиугольник 17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3798634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Шестиугольник 23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6247626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естиугольник 27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Шестиугольник 28"/>
          <p:cNvSpPr/>
          <p:nvPr/>
        </p:nvSpPr>
        <p:spPr>
          <a:xfrm>
            <a:off x="2574138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Шестиугольник 29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Шестиугольник 31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4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3" name="Шестиугольник 32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6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5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9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1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10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2</a:t>
            </a:r>
            <a:endParaRPr lang="ru-RU" sz="8000" b="1" dirty="0">
              <a:solidFill>
                <a:srgbClr val="C00000"/>
              </a:solidFill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206" y="3811860"/>
            <a:ext cx="1313722" cy="985292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2494" y="3789040"/>
            <a:ext cx="1313722" cy="98529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161">
            <a:off x="-36512" y="1680373"/>
            <a:ext cx="1783731" cy="1783731"/>
          </a:xfrm>
          <a:prstGeom prst="rect">
            <a:avLst/>
          </a:prstGeom>
        </p:spPr>
      </p:pic>
      <p:pic>
        <p:nvPicPr>
          <p:cNvPr id="3" name="Рисунок 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373216"/>
            <a:ext cx="1701949" cy="1701949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9758" flipH="1">
            <a:off x="7383973" y="1820092"/>
            <a:ext cx="1573363" cy="168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05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52601E-6 L 0.13871 0.34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1724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84"/>
            <a:ext cx="9144000" cy="5715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16632"/>
            <a:ext cx="8280920" cy="16561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Во дворе стояло 9 машин. Утром 5 машин уехали. Сколько машин осталось стоять во дворе?</a:t>
            </a:r>
          </a:p>
        </p:txBody>
      </p:sp>
      <p:sp>
        <p:nvSpPr>
          <p:cNvPr id="18" name="Шестиугольник 17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3798634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Шестиугольник 23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6247626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естиугольник 27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Шестиугольник 28"/>
          <p:cNvSpPr/>
          <p:nvPr/>
        </p:nvSpPr>
        <p:spPr>
          <a:xfrm>
            <a:off x="2574138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Шестиугольник 29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Шестиугольник 31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4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3" name="Шестиугольник 32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6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5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1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10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2</a:t>
            </a:r>
            <a:endParaRPr lang="ru-RU" sz="8000" b="1" dirty="0">
              <a:solidFill>
                <a:srgbClr val="C00000"/>
              </a:solidFill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206" y="3811860"/>
            <a:ext cx="1313722" cy="985292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2494" y="3789040"/>
            <a:ext cx="1313722" cy="98529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161">
            <a:off x="-36512" y="1680373"/>
            <a:ext cx="1783731" cy="1783731"/>
          </a:xfrm>
          <a:prstGeom prst="rect">
            <a:avLst/>
          </a:prstGeom>
        </p:spPr>
      </p:pic>
      <p:pic>
        <p:nvPicPr>
          <p:cNvPr id="3" name="Рисунок 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373216"/>
            <a:ext cx="1701949" cy="1701949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9758" flipH="1">
            <a:off x="7383973" y="1820092"/>
            <a:ext cx="1573363" cy="168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81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12139E-6 L -0.66111 0.142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56" y="714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84"/>
            <a:ext cx="9144000" cy="5715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16632"/>
            <a:ext cx="8280920" cy="16561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 кружке занимаются 8 мальчиков и несколько </a:t>
            </a:r>
            <a:r>
              <a:rPr lang="ru-RU" sz="2800" b="1" dirty="0" smtClean="0">
                <a:solidFill>
                  <a:srgbClr val="C00000"/>
                </a:solidFill>
              </a:rPr>
              <a:t>девочек. Девочек </a:t>
            </a:r>
            <a:r>
              <a:rPr lang="ru-RU" sz="2800" b="1" dirty="0">
                <a:solidFill>
                  <a:srgbClr val="C00000"/>
                </a:solidFill>
              </a:rPr>
              <a:t>на 2 человека больше, чем мальчиков. Сколько </a:t>
            </a:r>
            <a:r>
              <a:rPr lang="ru-RU" sz="2800" b="1" dirty="0" smtClean="0">
                <a:solidFill>
                  <a:srgbClr val="C00000"/>
                </a:solidFill>
              </a:rPr>
              <a:t>девочек занимается </a:t>
            </a:r>
            <a:r>
              <a:rPr lang="ru-RU" sz="2800" b="1" dirty="0">
                <a:solidFill>
                  <a:srgbClr val="C00000"/>
                </a:solidFill>
              </a:rPr>
              <a:t>в кружке?</a:t>
            </a:r>
          </a:p>
        </p:txBody>
      </p:sp>
      <p:sp>
        <p:nvSpPr>
          <p:cNvPr id="18" name="Шестиугольник 17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3798634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Шестиугольник 23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6247626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естиугольник 27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Шестиугольник 28"/>
          <p:cNvSpPr/>
          <p:nvPr/>
        </p:nvSpPr>
        <p:spPr>
          <a:xfrm>
            <a:off x="2574138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Шестиугольник 29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Шестиугольник 31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3" name="Шестиугольник 32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6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5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1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10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2</a:t>
            </a:r>
            <a:endParaRPr lang="ru-RU" sz="8000" b="1" dirty="0">
              <a:solidFill>
                <a:srgbClr val="C00000"/>
              </a:solidFill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206" y="3811860"/>
            <a:ext cx="1313722" cy="985292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2494" y="3789040"/>
            <a:ext cx="1313722" cy="98529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161">
            <a:off x="-36512" y="1680373"/>
            <a:ext cx="1783731" cy="1783731"/>
          </a:xfrm>
          <a:prstGeom prst="rect">
            <a:avLst/>
          </a:prstGeom>
        </p:spPr>
      </p:pic>
      <p:pic>
        <p:nvPicPr>
          <p:cNvPr id="3" name="Рисунок 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373216"/>
            <a:ext cx="1701949" cy="1701949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9758" flipH="1">
            <a:off x="7383973" y="1820092"/>
            <a:ext cx="1573363" cy="168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81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52601E-6 L 0.67413 0.3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98" y="1778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0384"/>
            <a:ext cx="9144000" cy="5715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16632"/>
            <a:ext cx="8280920" cy="16561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 кафе привезли 9 тортов, в первый день продали 7 тортов. Сколько тортов осталось в кафе для продажи на второй день?</a:t>
            </a:r>
          </a:p>
        </p:txBody>
      </p:sp>
      <p:sp>
        <p:nvSpPr>
          <p:cNvPr id="18" name="Шестиугольник 17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3798634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Шестиугольник 23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6247626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естиугольник 27"/>
          <p:cNvSpPr/>
          <p:nvPr/>
        </p:nvSpPr>
        <p:spPr>
          <a:xfrm>
            <a:off x="6247626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Шестиугольник 28"/>
          <p:cNvSpPr/>
          <p:nvPr/>
        </p:nvSpPr>
        <p:spPr>
          <a:xfrm>
            <a:off x="2574138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Шестиугольник 29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Шестиугольник 31"/>
          <p:cNvSpPr/>
          <p:nvPr/>
        </p:nvSpPr>
        <p:spPr>
          <a:xfrm>
            <a:off x="1349642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3" name="Шестиугольник 32"/>
          <p:cNvSpPr/>
          <p:nvPr/>
        </p:nvSpPr>
        <p:spPr>
          <a:xfrm>
            <a:off x="2574138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3798634" y="2960948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6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5023130" y="3645024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2574138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5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1349642" y="4329100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5023130" y="5013176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1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5023130" y="2276872"/>
            <a:ext cx="1546732" cy="1368152"/>
          </a:xfrm>
          <a:prstGeom prst="hexagon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2</a:t>
            </a:r>
            <a:endParaRPr lang="ru-RU" sz="8000" b="1" dirty="0">
              <a:solidFill>
                <a:srgbClr val="C00000"/>
              </a:solidFill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206" y="3811860"/>
            <a:ext cx="1313722" cy="985292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2494" y="3789040"/>
            <a:ext cx="1313722" cy="98529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161">
            <a:off x="-36512" y="1680373"/>
            <a:ext cx="1783731" cy="1783731"/>
          </a:xfrm>
          <a:prstGeom prst="rect">
            <a:avLst/>
          </a:prstGeom>
        </p:spPr>
      </p:pic>
      <p:pic>
        <p:nvPicPr>
          <p:cNvPr id="3" name="Рисунок 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373216"/>
            <a:ext cx="1701949" cy="1701949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9758" flipH="1">
            <a:off x="7383973" y="1820092"/>
            <a:ext cx="1573363" cy="168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170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12139E-6 L -0.25173 0.037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87" y="18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383</Words>
  <Application>Microsoft Office PowerPoint</Application>
  <PresentationFormat>Экран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39</cp:revision>
  <dcterms:created xsi:type="dcterms:W3CDTF">2016-06-22T05:36:22Z</dcterms:created>
  <dcterms:modified xsi:type="dcterms:W3CDTF">2016-06-22T18:09:07Z</dcterms:modified>
</cp:coreProperties>
</file>